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4" r:id="rId3"/>
    <p:sldId id="258" r:id="rId4"/>
    <p:sldId id="259" r:id="rId5"/>
    <p:sldId id="270" r:id="rId6"/>
    <p:sldId id="275" r:id="rId7"/>
    <p:sldId id="277" r:id="rId8"/>
    <p:sldId id="260" r:id="rId9"/>
    <p:sldId id="279" r:id="rId10"/>
    <p:sldId id="278" r:id="rId11"/>
    <p:sldId id="281" r:id="rId12"/>
    <p:sldId id="282" r:id="rId13"/>
    <p:sldId id="271" r:id="rId14"/>
    <p:sldId id="276" r:id="rId15"/>
    <p:sldId id="283" r:id="rId16"/>
    <p:sldId id="284" r:id="rId17"/>
    <p:sldId id="285" r:id="rId18"/>
    <p:sldId id="286" r:id="rId19"/>
    <p:sldId id="287" r:id="rId20"/>
    <p:sldId id="261" r:id="rId21"/>
    <p:sldId id="272" r:id="rId22"/>
    <p:sldId id="288" r:id="rId23"/>
    <p:sldId id="273"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274" r:id="rId37"/>
    <p:sldId id="301" r:id="rId38"/>
    <p:sldId id="266" r:id="rId39"/>
    <p:sldId id="267" r:id="rId40"/>
    <p:sldId id="268" r:id="rId41"/>
    <p:sldId id="302" r:id="rId42"/>
    <p:sldId id="303" r:id="rId43"/>
  </p:sldIdLst>
  <p:sldSz cx="9144000" cy="5143500" type="screen16x9"/>
  <p:notesSz cx="6858000" cy="9144000"/>
  <p:embeddedFontLst>
    <p:embeddedFont>
      <p:font typeface="Microsoft YaHei" panose="020B0503020204020204" pitchFamily="34" charset="-122"/>
      <p:regular r:id="rId45"/>
      <p:bold r:id="rId46"/>
    </p:embeddedFont>
    <p:embeddedFont>
      <p:font typeface="Montserra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m singh" initials="ss" lastIdx="1" clrIdx="0">
    <p:extLst>
      <p:ext uri="{19B8F6BF-5375-455C-9EA6-DF929625EA0E}">
        <p15:presenceInfo xmlns:p15="http://schemas.microsoft.com/office/powerpoint/2012/main" userId="shivam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86762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44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283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232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rive.google.com/drive/folders/1j6esDUtS0hmPddXMEerNjT4X2ol3XbX3?usp=sha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smtClean="0">
                <a:solidFill>
                  <a:srgbClr val="CC0000"/>
                </a:solidFill>
                <a:latin typeface="Montserrat"/>
                <a:ea typeface="Montserrat"/>
                <a:cs typeface="Montserrat"/>
                <a:sym typeface="Montserrat"/>
              </a:rPr>
              <a:t>          Capstone Project - 1</a:t>
            </a:r>
            <a:endParaRPr sz="4200" b="1" dirty="0" smtClean="0">
              <a:solidFill>
                <a:srgbClr val="CC0000"/>
              </a:solidFill>
              <a:latin typeface="Montserrat"/>
              <a:ea typeface="Montserrat"/>
              <a:cs typeface="Montserrat"/>
              <a:sym typeface="Montserrat"/>
            </a:endParaRPr>
          </a:p>
          <a:p>
            <a:pPr lvl="0" algn="l"/>
            <a:r>
              <a:rPr lang="en-US" sz="3200" b="1" dirty="0" smtClean="0">
                <a:solidFill>
                  <a:schemeClr val="lt1"/>
                </a:solidFill>
                <a:latin typeface="Montserrat"/>
                <a:ea typeface="Montserrat"/>
                <a:cs typeface="Montserrat"/>
                <a:sym typeface="Montserrat"/>
              </a:rPr>
              <a:t>        Play Store App Review Analysis</a:t>
            </a:r>
            <a:br>
              <a:rPr lang="en-US" sz="3200" b="1" dirty="0" smtClean="0">
                <a:solidFill>
                  <a:schemeClr val="lt1"/>
                </a:solidFill>
                <a:latin typeface="Montserrat"/>
                <a:ea typeface="Montserrat"/>
                <a:cs typeface="Montserrat"/>
                <a:sym typeface="Montserrat"/>
              </a:rPr>
            </a:br>
            <a:r>
              <a:rPr lang="en-US" sz="3200" b="1" dirty="0" smtClean="0">
                <a:solidFill>
                  <a:schemeClr val="lt1"/>
                </a:solidFill>
                <a:latin typeface="Montserrat"/>
                <a:ea typeface="Montserrat"/>
                <a:cs typeface="Montserrat"/>
                <a:sym typeface="Montserrat"/>
              </a:rPr>
              <a:t/>
            </a:r>
            <a:br>
              <a:rPr lang="en-US" sz="3200" b="1" dirty="0" smtClean="0">
                <a:solidFill>
                  <a:schemeClr val="lt1"/>
                </a:solidFill>
                <a:latin typeface="Montserrat"/>
                <a:ea typeface="Montserrat"/>
                <a:cs typeface="Montserrat"/>
                <a:sym typeface="Montserrat"/>
              </a:rPr>
            </a:br>
            <a:r>
              <a:rPr lang="en-US" sz="3200" b="1" dirty="0" smtClean="0">
                <a:solidFill>
                  <a:schemeClr val="lt1"/>
                </a:solidFill>
                <a:latin typeface="Montserrat"/>
                <a:ea typeface="Montserrat"/>
                <a:cs typeface="Montserrat"/>
                <a:sym typeface="Montserrat"/>
              </a:rPr>
              <a:t/>
            </a:r>
            <a:br>
              <a:rPr lang="en-US" sz="3200" b="1" dirty="0" smtClean="0">
                <a:solidFill>
                  <a:schemeClr val="lt1"/>
                </a:solidFill>
                <a:latin typeface="Montserrat"/>
                <a:ea typeface="Montserrat"/>
                <a:cs typeface="Montserrat"/>
                <a:sym typeface="Montserrat"/>
              </a:rPr>
            </a:br>
            <a:r>
              <a:rPr lang="en-US" sz="3200" b="1" dirty="0">
                <a:solidFill>
                  <a:schemeClr val="lt1"/>
                </a:solidFill>
                <a:latin typeface="Montserrat"/>
                <a:ea typeface="Montserrat"/>
                <a:cs typeface="Montserrat"/>
                <a:sym typeface="Montserrat"/>
              </a:rPr>
              <a:t>Team Member</a:t>
            </a:r>
            <a:r>
              <a:rPr lang="en-US" sz="3200" b="1" dirty="0" smtClean="0">
                <a:solidFill>
                  <a:schemeClr val="lt1"/>
                </a:solidFill>
                <a:latin typeface="Montserrat"/>
                <a:ea typeface="Montserrat"/>
                <a:cs typeface="Montserrat"/>
                <a:sym typeface="Montserrat"/>
              </a:rPr>
              <a:t>                                                 </a:t>
            </a:r>
            <a:r>
              <a:rPr lang="en-US" sz="2800" b="1" dirty="0" smtClean="0">
                <a:solidFill>
                  <a:schemeClr val="lt1"/>
                </a:solidFill>
                <a:latin typeface="Montserrat"/>
                <a:ea typeface="Montserrat"/>
                <a:cs typeface="Montserrat"/>
                <a:sym typeface="Montserrat"/>
              </a:rPr>
              <a:t/>
            </a:r>
            <a:br>
              <a:rPr lang="en-US" sz="2800" b="1" dirty="0" smtClean="0">
                <a:solidFill>
                  <a:schemeClr val="lt1"/>
                </a:solidFill>
                <a:latin typeface="Montserrat"/>
                <a:ea typeface="Montserrat"/>
                <a:cs typeface="Montserrat"/>
                <a:sym typeface="Montserrat"/>
              </a:rPr>
            </a:br>
            <a: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t>Ganesh Kumar</a:t>
            </a:r>
            <a:b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br>
            <a: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t>Akanksha Agarwal</a:t>
            </a:r>
            <a:b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br>
            <a: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t>Rahul Mishra</a:t>
            </a:r>
            <a:b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br>
            <a: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t>Shivam Singh </a:t>
            </a:r>
            <a:b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br>
            <a:r>
              <a:rPr lang="en-US" sz="1600" dirty="0" smtClean="0">
                <a:solidFill>
                  <a:schemeClr val="lt1"/>
                </a:solidFill>
                <a:latin typeface="Microsoft YaHei" panose="020B0503020204020204" pitchFamily="34" charset="-122"/>
                <a:ea typeface="Microsoft YaHei" panose="020B0503020204020204" pitchFamily="34" charset="-122"/>
                <a:cs typeface="Montserrat"/>
                <a:sym typeface="Montserrat"/>
              </a:rPr>
              <a:t>Dashrath Singh</a:t>
            </a:r>
            <a:endParaRPr sz="1600" dirty="0" smtClean="0">
              <a:solidFill>
                <a:schemeClr val="lt1"/>
              </a:solidFill>
              <a:latin typeface="Microsoft YaHei" panose="020B0503020204020204" pitchFamily="34" charset="-122"/>
              <a:ea typeface="Microsoft YaHei" panose="020B0503020204020204" pitchFamily="34" charset="-122"/>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958" y="2390758"/>
            <a:ext cx="5296277" cy="27527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876"/>
            <a:ext cx="8520600" cy="572700"/>
          </a:xfrm>
        </p:spPr>
        <p:txBody>
          <a:bodyPr/>
          <a:lstStyle/>
          <a:p>
            <a:pPr marL="139700" lvl="0">
              <a:lnSpc>
                <a:spcPct val="115000"/>
              </a:lnSpc>
            </a:pPr>
            <a:r>
              <a:rPr lang="en-US" sz="1400" b="1" dirty="0">
                <a:solidFill>
                  <a:srgbClr val="134F5C"/>
                </a:solidFill>
                <a:latin typeface="Montserrat"/>
                <a:ea typeface="Montserrat"/>
                <a:cs typeface="Montserrat"/>
              </a:rPr>
              <a:t>Using </a:t>
            </a:r>
            <a:r>
              <a:rPr lang="en-US" sz="1400" b="1" dirty="0" smtClean="0">
                <a:solidFill>
                  <a:srgbClr val="134F5C"/>
                </a:solidFill>
                <a:latin typeface="Montserrat"/>
                <a:ea typeface="Montserrat"/>
                <a:cs typeface="Montserrat"/>
              </a:rPr>
              <a:t>Tail we </a:t>
            </a:r>
            <a:r>
              <a:rPr lang="en-US" sz="1400" b="1" dirty="0">
                <a:solidFill>
                  <a:srgbClr val="134F5C"/>
                </a:solidFill>
                <a:latin typeface="Montserrat"/>
                <a:ea typeface="Montserrat"/>
                <a:cs typeface="Montserrat"/>
              </a:rPr>
              <a:t>have taken out </a:t>
            </a:r>
            <a:r>
              <a:rPr lang="en-US" sz="1400" b="1" dirty="0" smtClean="0">
                <a:solidFill>
                  <a:srgbClr val="134F5C"/>
                </a:solidFill>
                <a:latin typeface="Montserrat"/>
                <a:ea typeface="Montserrat"/>
                <a:cs typeface="Montserrat"/>
              </a:rPr>
              <a:t>last </a:t>
            </a:r>
            <a:r>
              <a:rPr lang="en-US" sz="1400" b="1" dirty="0">
                <a:solidFill>
                  <a:srgbClr val="134F5C"/>
                </a:solidFill>
                <a:latin typeface="Montserrat"/>
                <a:ea typeface="Montserrat"/>
                <a:cs typeface="Montserrat"/>
              </a:rPr>
              <a:t>5 </a:t>
            </a:r>
            <a:r>
              <a:rPr lang="en-US" sz="1400" b="1" dirty="0" smtClean="0">
                <a:solidFill>
                  <a:srgbClr val="134F5C"/>
                </a:solidFill>
                <a:latin typeface="Montserrat"/>
                <a:ea typeface="Montserrat"/>
                <a:cs typeface="Montserrat"/>
              </a:rPr>
              <a:t>Rows </a:t>
            </a:r>
            <a:r>
              <a:rPr lang="en-US" sz="1400" b="1" dirty="0">
                <a:solidFill>
                  <a:srgbClr val="134F5C"/>
                </a:solidFill>
                <a:latin typeface="Montserrat"/>
                <a:ea typeface="Montserrat"/>
                <a:cs typeface="Montserrat"/>
              </a:rPr>
              <a:t>from data Frame(df1).</a:t>
            </a:r>
            <a:br>
              <a:rPr lang="en-US" sz="1400" b="1" dirty="0">
                <a:solidFill>
                  <a:srgbClr val="134F5C"/>
                </a:solidFill>
                <a:latin typeface="Montserrat"/>
                <a:ea typeface="Montserrat"/>
                <a:cs typeface="Montserrat"/>
              </a:rPr>
            </a:br>
            <a:endParaRPr lang="en-US" dirty="0"/>
          </a:p>
        </p:txBody>
      </p:sp>
      <p:pic>
        <p:nvPicPr>
          <p:cNvPr id="4" name="Picture 3"/>
          <p:cNvPicPr>
            <a:picLocks noChangeAspect="1"/>
          </p:cNvPicPr>
          <p:nvPr/>
        </p:nvPicPr>
        <p:blipFill>
          <a:blip r:embed="rId2"/>
          <a:stretch>
            <a:fillRect/>
          </a:stretch>
        </p:blipFill>
        <p:spPr>
          <a:xfrm>
            <a:off x="80999" y="1028701"/>
            <a:ext cx="8939176" cy="3200400"/>
          </a:xfrm>
          <a:prstGeom prst="rect">
            <a:avLst/>
          </a:prstGeom>
        </p:spPr>
      </p:pic>
      <p:sp>
        <p:nvSpPr>
          <p:cNvPr id="3" name="Text Placeholder 2"/>
          <p:cNvSpPr>
            <a:spLocks noGrp="1"/>
          </p:cNvSpPr>
          <p:nvPr>
            <p:ph type="body" idx="1"/>
          </p:nvPr>
        </p:nvSpPr>
        <p:spPr>
          <a:xfrm>
            <a:off x="0" y="762000"/>
            <a:ext cx="9144000" cy="3806875"/>
          </a:xfrm>
        </p:spPr>
        <p:txBody>
          <a:bodyPr/>
          <a:lstStyle/>
          <a:p>
            <a:endParaRPr lang="en-US" dirty="0"/>
          </a:p>
        </p:txBody>
      </p:sp>
      <p:sp>
        <p:nvSpPr>
          <p:cNvPr id="5" name="Rectangle 4"/>
          <p:cNvSpPr/>
          <p:nvPr/>
        </p:nvSpPr>
        <p:spPr>
          <a:xfrm>
            <a:off x="0" y="752475"/>
            <a:ext cx="9144000" cy="34766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907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89" y="398562"/>
            <a:ext cx="8358961" cy="523220"/>
          </a:xfrm>
          <a:prstGeom prst="rect">
            <a:avLst/>
          </a:prstGeom>
        </p:spPr>
        <p:txBody>
          <a:bodyPr wrap="square">
            <a:spAutoFit/>
          </a:bodyPr>
          <a:lstStyle/>
          <a:p>
            <a:r>
              <a:rPr lang="en-US" sz="2800" b="1" dirty="0">
                <a:solidFill>
                  <a:srgbClr val="134F5C"/>
                </a:solidFill>
                <a:latin typeface="Montserrat"/>
                <a:ea typeface="Montserrat"/>
                <a:cs typeface="Montserrat"/>
              </a:rPr>
              <a:t>Data Frame </a:t>
            </a:r>
            <a:r>
              <a:rPr lang="en-US" sz="2800" b="1" dirty="0" smtClean="0">
                <a:solidFill>
                  <a:srgbClr val="134F5C"/>
                </a:solidFill>
                <a:latin typeface="Montserrat"/>
                <a:ea typeface="Montserrat"/>
                <a:cs typeface="Montserrat"/>
              </a:rPr>
              <a:t>Information -  </a:t>
            </a:r>
            <a:endParaRPr lang="en-US" sz="28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238125" y="1119187"/>
            <a:ext cx="4181475" cy="3705225"/>
          </a:xfrm>
          <a:prstGeom prst="rect">
            <a:avLst/>
          </a:prstGeom>
        </p:spPr>
      </p:pic>
      <p:sp>
        <p:nvSpPr>
          <p:cNvPr id="5" name="Rectangle 4"/>
          <p:cNvSpPr/>
          <p:nvPr/>
        </p:nvSpPr>
        <p:spPr>
          <a:xfrm>
            <a:off x="304800" y="1000125"/>
            <a:ext cx="4114800" cy="3943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5734050" y="1000126"/>
            <a:ext cx="3295650" cy="3638550"/>
          </a:xfrm>
        </p:spPr>
        <p:txBody>
          <a:bodyPr/>
          <a:lstStyle/>
          <a:p>
            <a:r>
              <a:rPr lang="en-US" sz="1400" dirty="0">
                <a:solidFill>
                  <a:schemeClr val="lt1"/>
                </a:solidFill>
                <a:latin typeface="Montserrat"/>
                <a:ea typeface="Montserrat"/>
                <a:cs typeface="Montserrat"/>
              </a:rPr>
              <a:t>We can see from the </a:t>
            </a:r>
            <a:r>
              <a:rPr lang="en-US" sz="1400" dirty="0" smtClean="0">
                <a:solidFill>
                  <a:schemeClr val="lt1"/>
                </a:solidFill>
                <a:latin typeface="Montserrat"/>
                <a:ea typeface="Montserrat"/>
                <a:cs typeface="Montserrat"/>
              </a:rPr>
              <a:t>information, </a:t>
            </a:r>
            <a:r>
              <a:rPr lang="en-US" sz="1400" dirty="0">
                <a:solidFill>
                  <a:schemeClr val="lt1"/>
                </a:solidFill>
                <a:latin typeface="Montserrat"/>
                <a:ea typeface="Montserrat"/>
                <a:cs typeface="Montserrat"/>
              </a:rPr>
              <a:t>that only one column </a:t>
            </a:r>
            <a:r>
              <a:rPr lang="en-US" sz="1400" dirty="0" err="1">
                <a:solidFill>
                  <a:schemeClr val="lt1"/>
                </a:solidFill>
                <a:latin typeface="Montserrat"/>
                <a:ea typeface="Montserrat"/>
                <a:cs typeface="Montserrat"/>
              </a:rPr>
              <a:t>i.e</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'rating</a:t>
            </a:r>
            <a:r>
              <a:rPr lang="en-US" sz="1400" dirty="0">
                <a:solidFill>
                  <a:schemeClr val="lt1"/>
                </a:solidFill>
                <a:latin typeface="Montserrat"/>
                <a:ea typeface="Montserrat"/>
                <a:cs typeface="Montserrat"/>
              </a:rPr>
              <a:t>', belongs to numerical data type while others are categorical or object data type</a:t>
            </a:r>
            <a:r>
              <a:rPr lang="en-US" sz="1400" dirty="0" smtClean="0">
                <a:solidFill>
                  <a:schemeClr val="lt1"/>
                </a:solidFill>
                <a:latin typeface="Montserrat"/>
                <a:ea typeface="Montserrat"/>
                <a:cs typeface="Montserrat"/>
              </a:rPr>
              <a:t>.</a:t>
            </a:r>
            <a:br>
              <a:rPr lang="en-US" sz="1400" dirty="0" smtClean="0">
                <a:solidFill>
                  <a:schemeClr val="lt1"/>
                </a:solidFill>
                <a:latin typeface="Montserrat"/>
                <a:ea typeface="Montserrat"/>
                <a:cs typeface="Montserrat"/>
              </a:rPr>
            </a:br>
            <a:r>
              <a:rPr lang="en-US" sz="1400" dirty="0">
                <a:solidFill>
                  <a:schemeClr val="lt1"/>
                </a:solidFill>
                <a:latin typeface="Montserrat"/>
                <a:ea typeface="Montserrat"/>
                <a:cs typeface="Montserrat"/>
              </a:rPr>
              <a:t/>
            </a:r>
            <a:br>
              <a:rPr lang="en-US" sz="1400" dirty="0">
                <a:solidFill>
                  <a:schemeClr val="lt1"/>
                </a:solidFill>
                <a:latin typeface="Montserrat"/>
                <a:ea typeface="Montserrat"/>
                <a:cs typeface="Montserrat"/>
              </a:rPr>
            </a:br>
            <a:r>
              <a:rPr lang="en-US" sz="1400" dirty="0">
                <a:solidFill>
                  <a:schemeClr val="lt1"/>
                </a:solidFill>
                <a:latin typeface="Montserrat"/>
                <a:ea typeface="Montserrat"/>
                <a:cs typeface="Montserrat"/>
              </a:rPr>
              <a:t/>
            </a:r>
            <a:br>
              <a:rPr lang="en-US" sz="1400" dirty="0">
                <a:solidFill>
                  <a:schemeClr val="lt1"/>
                </a:solidFill>
                <a:latin typeface="Montserrat"/>
                <a:ea typeface="Montserrat"/>
                <a:cs typeface="Montserrat"/>
              </a:rPr>
            </a:br>
            <a:r>
              <a:rPr lang="en-US" sz="1400" dirty="0" smtClean="0">
                <a:solidFill>
                  <a:schemeClr val="lt1"/>
                </a:solidFill>
                <a:latin typeface="Montserrat"/>
                <a:ea typeface="Montserrat"/>
                <a:cs typeface="Montserrat"/>
              </a:rPr>
              <a:t>Thus</a:t>
            </a:r>
            <a:r>
              <a:rPr lang="en-US" sz="1400" dirty="0">
                <a:solidFill>
                  <a:schemeClr val="lt1"/>
                </a:solidFill>
                <a:latin typeface="Montserrat"/>
                <a:ea typeface="Montserrat"/>
                <a:cs typeface="Montserrat"/>
              </a:rPr>
              <a:t>, one of our task will be to convert few more columns such as 'reviews', </a:t>
            </a:r>
            <a:r>
              <a:rPr lang="en-US" sz="1400" b="1" dirty="0">
                <a:solidFill>
                  <a:schemeClr val="lt1"/>
                </a:solidFill>
                <a:latin typeface="Montserrat"/>
                <a:ea typeface="Montserrat"/>
                <a:cs typeface="Montserrat"/>
              </a:rPr>
              <a:t>'size</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'installs</a:t>
            </a:r>
            <a:r>
              <a:rPr lang="en-US" sz="1400" dirty="0">
                <a:solidFill>
                  <a:schemeClr val="lt1"/>
                </a:solidFill>
                <a:latin typeface="Montserrat"/>
                <a:ea typeface="Montserrat"/>
                <a:cs typeface="Montserrat"/>
              </a:rPr>
              <a:t>' and </a:t>
            </a:r>
            <a:r>
              <a:rPr lang="en-US" sz="1400" b="1" dirty="0">
                <a:solidFill>
                  <a:schemeClr val="lt1"/>
                </a:solidFill>
                <a:latin typeface="Montserrat"/>
                <a:ea typeface="Montserrat"/>
                <a:cs typeface="Montserrat"/>
              </a:rPr>
              <a:t>'price</a:t>
            </a:r>
            <a:r>
              <a:rPr lang="en-US" sz="1400" dirty="0">
                <a:solidFill>
                  <a:schemeClr val="lt1"/>
                </a:solidFill>
                <a:latin typeface="Montserrat"/>
                <a:ea typeface="Montserrat"/>
                <a:cs typeface="Montserrat"/>
              </a:rPr>
              <a:t>' to numerical type so that we can perform statistical analysis on them to get some insights.</a:t>
            </a:r>
            <a:r>
              <a:rPr lang="en-US" sz="1800" dirty="0"/>
              <a:t/>
            </a:r>
            <a:br>
              <a:rPr lang="en-US" sz="1800" dirty="0"/>
            </a:br>
            <a:endParaRPr lang="en-US" sz="1800" dirty="0"/>
          </a:p>
        </p:txBody>
      </p:sp>
      <p:sp>
        <p:nvSpPr>
          <p:cNvPr id="8" name="Rectangle 7"/>
          <p:cNvSpPr/>
          <p:nvPr/>
        </p:nvSpPr>
        <p:spPr>
          <a:xfrm>
            <a:off x="5743575" y="1000125"/>
            <a:ext cx="3314700" cy="3467100"/>
          </a:xfrm>
          <a:prstGeom prst="rect">
            <a:avLst/>
          </a:prstGeom>
          <a:noFill/>
          <a:ln>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4592383" y="2487167"/>
            <a:ext cx="978408" cy="4846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3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875" y="0"/>
            <a:ext cx="8689425" cy="883427"/>
          </a:xfrm>
        </p:spPr>
        <p:txBody>
          <a:bodyPr/>
          <a:lstStyle/>
          <a:p>
            <a:r>
              <a:rPr lang="en-US" sz="2000" b="1" dirty="0"/>
              <a:t>Extracting </a:t>
            </a:r>
            <a:r>
              <a:rPr lang="en-US" sz="2000" b="1" dirty="0" smtClean="0"/>
              <a:t>Statistics: </a:t>
            </a:r>
            <a:r>
              <a:rPr lang="en-US" sz="1600" b="1" dirty="0">
                <a:solidFill>
                  <a:schemeClr val="lt1"/>
                </a:solidFill>
                <a:latin typeface="Montserrat"/>
                <a:ea typeface="Montserrat"/>
                <a:cs typeface="Montserrat"/>
              </a:rPr>
              <a:t>Finding the key statistical values to fill up the </a:t>
            </a:r>
            <a:r>
              <a:rPr lang="en-US" sz="1600" b="1" dirty="0" smtClean="0">
                <a:solidFill>
                  <a:schemeClr val="lt1"/>
                </a:solidFill>
                <a:latin typeface="Montserrat"/>
                <a:ea typeface="Montserrat"/>
                <a:cs typeface="Montserrat"/>
              </a:rPr>
              <a:t>       </a:t>
            </a:r>
            <a:br>
              <a:rPr lang="en-US" sz="1600" b="1" dirty="0" smtClean="0">
                <a:solidFill>
                  <a:schemeClr val="lt1"/>
                </a:solidFill>
                <a:latin typeface="Montserrat"/>
                <a:ea typeface="Montserrat"/>
                <a:cs typeface="Montserrat"/>
              </a:rPr>
            </a:br>
            <a:r>
              <a:rPr lang="en-US" sz="1600" b="1" dirty="0">
                <a:solidFill>
                  <a:schemeClr val="lt1"/>
                </a:solidFill>
                <a:latin typeface="Montserrat"/>
                <a:ea typeface="Montserrat"/>
                <a:cs typeface="Montserrat"/>
              </a:rPr>
              <a:t> </a:t>
            </a:r>
            <a:r>
              <a:rPr lang="en-US" sz="1600" b="1" dirty="0" smtClean="0">
                <a:solidFill>
                  <a:schemeClr val="lt1"/>
                </a:solidFill>
                <a:latin typeface="Montserrat"/>
                <a:ea typeface="Montserrat"/>
                <a:cs typeface="Montserrat"/>
              </a:rPr>
              <a:t>                                             missing </a:t>
            </a:r>
            <a:r>
              <a:rPr lang="en-US" sz="1600" b="1" dirty="0">
                <a:solidFill>
                  <a:schemeClr val="lt1"/>
                </a:solidFill>
                <a:latin typeface="Montserrat"/>
                <a:ea typeface="Montserrat"/>
                <a:cs typeface="Montserrat"/>
              </a:rPr>
              <a:t>values</a:t>
            </a:r>
            <a:r>
              <a:rPr lang="en-US" sz="1600" b="1" dirty="0" smtClean="0">
                <a:solidFill>
                  <a:schemeClr val="lt1"/>
                </a:solidFill>
                <a:latin typeface="Montserrat"/>
                <a:ea typeface="Montserrat"/>
                <a:cs typeface="Montserrat"/>
              </a:rPr>
              <a:t>.</a:t>
            </a:r>
            <a:br>
              <a:rPr lang="en-US" sz="1600" b="1" dirty="0" smtClean="0">
                <a:solidFill>
                  <a:schemeClr val="lt1"/>
                </a:solidFill>
                <a:latin typeface="Montserrat"/>
                <a:ea typeface="Montserrat"/>
                <a:cs typeface="Montserrat"/>
              </a:rPr>
            </a:br>
            <a:r>
              <a:rPr lang="en-US" sz="2000" b="1" dirty="0" smtClean="0"/>
              <a:t/>
            </a:r>
            <a:br>
              <a:rPr lang="en-US" sz="2000" b="1" dirty="0" smtClean="0"/>
            </a:br>
            <a:r>
              <a:rPr lang="en-US" sz="2000" b="1" dirty="0" smtClean="0">
                <a:solidFill>
                  <a:srgbClr val="134F5C"/>
                </a:solidFill>
                <a:latin typeface="Montserrat"/>
                <a:ea typeface="Montserrat"/>
                <a:cs typeface="Montserrat"/>
              </a:rPr>
              <a:t>Describing </a:t>
            </a:r>
            <a:r>
              <a:rPr lang="en-US" sz="2000" b="1" dirty="0">
                <a:solidFill>
                  <a:srgbClr val="134F5C"/>
                </a:solidFill>
                <a:latin typeface="Montserrat"/>
                <a:ea typeface="Montserrat"/>
                <a:cs typeface="Montserrat"/>
              </a:rPr>
              <a:t>the numerical data of our first dataset.</a:t>
            </a:r>
            <a:br>
              <a:rPr lang="en-US" sz="2000" b="1" dirty="0">
                <a:solidFill>
                  <a:srgbClr val="134F5C"/>
                </a:solidFill>
                <a:latin typeface="Montserrat"/>
                <a:ea typeface="Montserrat"/>
                <a:cs typeface="Montserrat"/>
              </a:rPr>
            </a:br>
            <a:endParaRPr lang="en-US" dirty="0"/>
          </a:p>
        </p:txBody>
      </p:sp>
      <p:sp>
        <p:nvSpPr>
          <p:cNvPr id="4" name="Text Placeholder 3"/>
          <p:cNvSpPr>
            <a:spLocks noGrp="1"/>
          </p:cNvSpPr>
          <p:nvPr>
            <p:ph type="body" idx="1"/>
          </p:nvPr>
        </p:nvSpPr>
        <p:spPr/>
        <p:txBody>
          <a:bodyPr/>
          <a:lstStyle/>
          <a:p>
            <a:endParaRPr lang="en-US" dirty="0" smtClean="0"/>
          </a:p>
          <a:p>
            <a:endParaRPr lang="en-US" dirty="0" smtClean="0"/>
          </a:p>
          <a:p>
            <a:endParaRPr lang="en-US" dirty="0"/>
          </a:p>
          <a:p>
            <a:endParaRPr lang="en-US" dirty="0" smtClean="0"/>
          </a:p>
          <a:p>
            <a:endParaRPr lang="en-US" dirty="0"/>
          </a:p>
          <a:p>
            <a:endParaRPr lang="en-US" dirty="0"/>
          </a:p>
        </p:txBody>
      </p:sp>
      <p:sp>
        <p:nvSpPr>
          <p:cNvPr id="5" name="Down Arrow 4"/>
          <p:cNvSpPr/>
          <p:nvPr/>
        </p:nvSpPr>
        <p:spPr>
          <a:xfrm>
            <a:off x="1408931" y="1400522"/>
            <a:ext cx="484632" cy="63962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70238" y="2076303"/>
            <a:ext cx="2462029" cy="3067197"/>
          </a:xfrm>
          <a:prstGeom prst="rect">
            <a:avLst/>
          </a:prstGeom>
        </p:spPr>
      </p:pic>
      <p:sp>
        <p:nvSpPr>
          <p:cNvPr id="7" name="Rectangle 6"/>
          <p:cNvSpPr/>
          <p:nvPr/>
        </p:nvSpPr>
        <p:spPr>
          <a:xfrm>
            <a:off x="414965" y="2062788"/>
            <a:ext cx="2571750" cy="3094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121" y="1792100"/>
            <a:ext cx="2550379" cy="2900612"/>
          </a:xfrm>
          <a:prstGeom prst="rect">
            <a:avLst/>
          </a:prstGeom>
          <a:ln w="228600" cap="sq" cmpd="thickThin">
            <a:solidFill>
              <a:srgbClr val="000000"/>
            </a:solidFill>
            <a:prstDash val="solid"/>
            <a:miter lim="800000"/>
          </a:ln>
          <a:effectLst>
            <a:innerShdw blurRad="76200">
              <a:srgbClr val="000000"/>
            </a:innerShdw>
          </a:effectLst>
        </p:spPr>
      </p:pic>
      <p:sp>
        <p:nvSpPr>
          <p:cNvPr id="10" name="Rectangle 9"/>
          <p:cNvSpPr/>
          <p:nvPr/>
        </p:nvSpPr>
        <p:spPr>
          <a:xfrm>
            <a:off x="3192067" y="2411225"/>
            <a:ext cx="2419350" cy="25608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1600" b="1" dirty="0">
                <a:latin typeface="Montserrat"/>
                <a:ea typeface="Montserrat"/>
                <a:cs typeface="Montserrat"/>
              </a:rPr>
              <a:t>We can see here, that we have only one numerical type column with its statistical values.</a:t>
            </a:r>
          </a:p>
        </p:txBody>
      </p:sp>
      <p:sp>
        <p:nvSpPr>
          <p:cNvPr id="18" name="Up-Down Arrow 17"/>
          <p:cNvSpPr/>
          <p:nvPr/>
        </p:nvSpPr>
        <p:spPr>
          <a:xfrm rot="5400000">
            <a:off x="4019342" y="1357466"/>
            <a:ext cx="484632" cy="1216152"/>
          </a:xfrm>
          <a:prstGeom prst="up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51283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50" y="292625"/>
            <a:ext cx="8520600" cy="572700"/>
          </a:xfrm>
        </p:spPr>
        <p:txBody>
          <a:bodyPr/>
          <a:lstStyle/>
          <a:p>
            <a:r>
              <a:rPr lang="en-US" b="1" dirty="0"/>
              <a:t>Data </a:t>
            </a:r>
            <a:r>
              <a:rPr lang="en-US" b="1" dirty="0" smtClean="0"/>
              <a:t>Cleaning :</a:t>
            </a:r>
            <a:r>
              <a:rPr lang="en-US" dirty="0"/>
              <a:t/>
            </a:r>
            <a:br>
              <a:rPr lang="en-US" dirty="0"/>
            </a:br>
            <a:endParaRPr lang="en-US" dirty="0"/>
          </a:p>
        </p:txBody>
      </p:sp>
      <p:sp>
        <p:nvSpPr>
          <p:cNvPr id="3" name="Text Placeholder 2"/>
          <p:cNvSpPr>
            <a:spLocks noGrp="1"/>
          </p:cNvSpPr>
          <p:nvPr>
            <p:ph type="body" idx="1"/>
          </p:nvPr>
        </p:nvSpPr>
        <p:spPr>
          <a:xfrm>
            <a:off x="276225" y="1133475"/>
            <a:ext cx="4279350" cy="3800525"/>
          </a:xfrm>
        </p:spPr>
        <p:txBody>
          <a:bodyPr/>
          <a:lstStyle/>
          <a:p>
            <a:pPr marL="114300" indent="0">
              <a:buNone/>
            </a:pPr>
            <a:r>
              <a:rPr lang="en-US" sz="1400" b="1" dirty="0">
                <a:solidFill>
                  <a:schemeClr val="lt1"/>
                </a:solidFill>
                <a:latin typeface="Montserrat"/>
                <a:ea typeface="Montserrat"/>
                <a:cs typeface="Montserrat"/>
              </a:rPr>
              <a:t>It is a </a:t>
            </a:r>
            <a:r>
              <a:rPr lang="en-US" sz="1400" b="1" dirty="0" smtClean="0">
                <a:solidFill>
                  <a:schemeClr val="lt1"/>
                </a:solidFill>
                <a:latin typeface="Montserrat"/>
                <a:ea typeface="Montserrat"/>
                <a:cs typeface="Montserrat"/>
              </a:rPr>
              <a:t>crucial </a:t>
            </a:r>
            <a:r>
              <a:rPr lang="en-US" sz="1400" b="1" dirty="0">
                <a:solidFill>
                  <a:schemeClr val="lt1"/>
                </a:solidFill>
                <a:latin typeface="Montserrat"/>
                <a:ea typeface="Montserrat"/>
                <a:cs typeface="Montserrat"/>
              </a:rPr>
              <a:t>step which includes</a:t>
            </a:r>
            <a:r>
              <a:rPr lang="en-US" sz="1400" b="1" dirty="0" smtClean="0">
                <a:solidFill>
                  <a:schemeClr val="lt1"/>
                </a:solidFill>
                <a:latin typeface="Montserrat"/>
                <a:ea typeface="Montserrat"/>
                <a:cs typeface="Montserrat"/>
              </a:rPr>
              <a:t>:</a:t>
            </a:r>
          </a:p>
          <a:p>
            <a:pPr marL="114300" indent="0">
              <a:buNone/>
            </a:pPr>
            <a:endParaRPr lang="en-US" sz="1400" b="1" dirty="0" smtClean="0">
              <a:solidFill>
                <a:schemeClr val="lt1"/>
              </a:solidFill>
              <a:latin typeface="Montserrat"/>
              <a:ea typeface="Montserrat"/>
              <a:cs typeface="Montserrat"/>
            </a:endParaRPr>
          </a:p>
          <a:p>
            <a:pPr>
              <a:buClr>
                <a:schemeClr val="tx1"/>
              </a:buClr>
              <a:buFont typeface="Wingdings" panose="05000000000000000000" pitchFamily="2" charset="2"/>
              <a:buChar char="Ø"/>
            </a:pPr>
            <a:r>
              <a:rPr lang="en-US" sz="1400" dirty="0">
                <a:solidFill>
                  <a:schemeClr val="tx1"/>
                </a:solidFill>
                <a:latin typeface="Montserrat"/>
                <a:ea typeface="Montserrat"/>
                <a:cs typeface="Montserrat"/>
              </a:rPr>
              <a:t>Dropping </a:t>
            </a:r>
            <a:r>
              <a:rPr lang="en-US" sz="1400" dirty="0" smtClean="0">
                <a:solidFill>
                  <a:schemeClr val="tx1"/>
                </a:solidFill>
                <a:latin typeface="Montserrat"/>
                <a:ea typeface="Montserrat"/>
                <a:cs typeface="Montserrat"/>
              </a:rPr>
              <a:t>Duplicates</a:t>
            </a:r>
          </a:p>
          <a:p>
            <a:pPr>
              <a:buClr>
                <a:schemeClr val="tx1"/>
              </a:buClr>
              <a:buFont typeface="Wingdings" panose="05000000000000000000" pitchFamily="2" charset="2"/>
              <a:buChar char="Ø"/>
            </a:pPr>
            <a:r>
              <a:rPr lang="en-US" sz="1400" dirty="0">
                <a:solidFill>
                  <a:schemeClr val="tx1"/>
                </a:solidFill>
                <a:latin typeface="Montserrat"/>
                <a:ea typeface="Montserrat"/>
                <a:cs typeface="Montserrat"/>
              </a:rPr>
              <a:t>Finding NaN, Nulls and missing </a:t>
            </a:r>
            <a:r>
              <a:rPr lang="en-US" sz="1400" dirty="0" smtClean="0">
                <a:solidFill>
                  <a:schemeClr val="tx1"/>
                </a:solidFill>
                <a:latin typeface="Montserrat"/>
                <a:ea typeface="Montserrat"/>
                <a:cs typeface="Montserrat"/>
              </a:rPr>
              <a:t>values</a:t>
            </a:r>
          </a:p>
          <a:p>
            <a:pPr>
              <a:buClr>
                <a:schemeClr val="tx1"/>
              </a:buClr>
              <a:buFont typeface="Wingdings" panose="05000000000000000000" pitchFamily="2" charset="2"/>
              <a:buChar char="Ø"/>
            </a:pPr>
            <a:r>
              <a:rPr lang="en-US" sz="1400" dirty="0">
                <a:solidFill>
                  <a:schemeClr val="tx1"/>
                </a:solidFill>
                <a:latin typeface="Montserrat"/>
                <a:ea typeface="Montserrat"/>
                <a:cs typeface="Montserrat"/>
              </a:rPr>
              <a:t>Validating data to a standard </a:t>
            </a:r>
            <a:r>
              <a:rPr lang="en-US" sz="1400" dirty="0" smtClean="0">
                <a:solidFill>
                  <a:schemeClr val="tx1"/>
                </a:solidFill>
                <a:latin typeface="Montserrat"/>
                <a:ea typeface="Montserrat"/>
                <a:cs typeface="Montserrat"/>
              </a:rPr>
              <a:t>pattern.</a:t>
            </a:r>
            <a:endParaRPr lang="en-US" sz="1400" dirty="0">
              <a:solidFill>
                <a:schemeClr val="tx1"/>
              </a:solidFill>
              <a:latin typeface="Montserrat"/>
              <a:ea typeface="Montserrat"/>
              <a:cs typeface="Montserrat"/>
            </a:endParaRPr>
          </a:p>
          <a:p>
            <a:pPr marL="114300" indent="0">
              <a:buNone/>
            </a:pPr>
            <a:endParaRPr lang="en-US" sz="1400" b="1" dirty="0">
              <a:solidFill>
                <a:schemeClr val="lt1"/>
              </a:solidFill>
              <a:latin typeface="Montserrat"/>
              <a:ea typeface="Montserrat"/>
              <a:cs typeface="Montserrat"/>
            </a:endParaRPr>
          </a:p>
          <a:p>
            <a:pPr marL="114300" indent="0">
              <a:buNone/>
            </a:pPr>
            <a:r>
              <a:rPr lang="en-US" sz="1200" dirty="0">
                <a:solidFill>
                  <a:schemeClr val="lt1"/>
                </a:solidFill>
                <a:latin typeface="Montserrat"/>
                <a:ea typeface="Montserrat"/>
                <a:cs typeface="Montserrat"/>
              </a:rPr>
              <a:t>The three features that we will be working with most frequently henceforth are Installs, Size, and Price. A careful glance of the dataset reveals that some of these columns mandate data cleaning. Specifically, the presence of special characters (, $ +) and letters (M k) in the Installs, Size, and Price columns are making their conversion to a numerical data type difficult. Let's clean by removing these and converting each column to a numeric type</a:t>
            </a:r>
          </a:p>
        </p:txBody>
      </p:sp>
      <p:sp>
        <p:nvSpPr>
          <p:cNvPr id="5" name="Rounded Rectangle 4"/>
          <p:cNvSpPr/>
          <p:nvPr/>
        </p:nvSpPr>
        <p:spPr>
          <a:xfrm>
            <a:off x="276225" y="1133475"/>
            <a:ext cx="4200525" cy="3924300"/>
          </a:xfrm>
          <a:prstGeom prst="roundRect">
            <a:avLst>
              <a:gd name="adj" fmla="val 962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1647825"/>
            <a:ext cx="4229100" cy="3171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1833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Steps which we have followed to make data Clean :</a:t>
            </a:r>
            <a:endParaRPr lang="en-US" sz="2400" dirty="0"/>
          </a:p>
        </p:txBody>
      </p:sp>
      <p:sp>
        <p:nvSpPr>
          <p:cNvPr id="3" name="Text Placeholder 2"/>
          <p:cNvSpPr>
            <a:spLocks noGrp="1"/>
          </p:cNvSpPr>
          <p:nvPr>
            <p:ph type="body" idx="1"/>
          </p:nvPr>
        </p:nvSpPr>
        <p:spPr/>
        <p:txBody>
          <a:bodyPr/>
          <a:lstStyle/>
          <a:p>
            <a:pPr>
              <a:buClr>
                <a:schemeClr val="tx1"/>
              </a:buClr>
            </a:pPr>
            <a:r>
              <a:rPr lang="en-US" sz="1400" b="1" dirty="0" smtClean="0">
                <a:solidFill>
                  <a:srgbClr val="134F5C"/>
                </a:solidFill>
                <a:latin typeface="Montserrat"/>
                <a:ea typeface="Montserrat"/>
                <a:cs typeface="Montserrat"/>
              </a:rPr>
              <a:t>Dropping</a:t>
            </a:r>
            <a:r>
              <a:rPr lang="en-US" sz="1400" b="1" dirty="0">
                <a:solidFill>
                  <a:srgbClr val="134F5C"/>
                </a:solidFill>
                <a:latin typeface="Montserrat"/>
                <a:ea typeface="Montserrat"/>
                <a:cs typeface="Montserrat"/>
              </a:rPr>
              <a:t> duplicate </a:t>
            </a:r>
            <a:r>
              <a:rPr lang="en-US" sz="1400" b="1" dirty="0" smtClean="0">
                <a:solidFill>
                  <a:srgbClr val="134F5C"/>
                </a:solidFill>
                <a:latin typeface="Montserrat"/>
                <a:ea typeface="Montserrat"/>
                <a:cs typeface="Montserrat"/>
              </a:rPr>
              <a:t>values.  </a:t>
            </a:r>
          </a:p>
          <a:p>
            <a:pPr>
              <a:buClr>
                <a:schemeClr val="tx1"/>
              </a:buClr>
            </a:pPr>
            <a:r>
              <a:rPr lang="en-US" sz="1400" b="1" dirty="0">
                <a:solidFill>
                  <a:srgbClr val="134F5C"/>
                </a:solidFill>
                <a:latin typeface="Montserrat"/>
                <a:ea typeface="Montserrat"/>
                <a:cs typeface="Montserrat"/>
              </a:rPr>
              <a:t>Define a function to get more info from any dataset at once</a:t>
            </a:r>
            <a:r>
              <a:rPr lang="en-US" sz="1400" b="1" dirty="0" smtClean="0">
                <a:solidFill>
                  <a:srgbClr val="134F5C"/>
                </a:solidFill>
                <a:latin typeface="Montserrat"/>
                <a:ea typeface="Montserrat"/>
                <a:cs typeface="Montserrat"/>
              </a:rPr>
              <a:t>.</a:t>
            </a:r>
          </a:p>
          <a:p>
            <a:pPr>
              <a:buClr>
                <a:schemeClr val="tx1"/>
              </a:buClr>
            </a:pPr>
            <a:endParaRPr lang="en-US" sz="1400" b="1" dirty="0">
              <a:solidFill>
                <a:srgbClr val="134F5C"/>
              </a:solidFill>
              <a:latin typeface="Montserrat"/>
            </a:endParaRPr>
          </a:p>
          <a:p>
            <a:pPr>
              <a:buClr>
                <a:schemeClr val="tx1"/>
              </a:buClr>
            </a:pPr>
            <a:endParaRPr lang="en-US" sz="1400" b="1" dirty="0" smtClean="0">
              <a:solidFill>
                <a:srgbClr val="134F5C"/>
              </a:solidFill>
              <a:latin typeface="Montserrat"/>
            </a:endParaRPr>
          </a:p>
          <a:p>
            <a:pPr>
              <a:buClr>
                <a:schemeClr val="tx1"/>
              </a:buClr>
            </a:pPr>
            <a:endParaRPr lang="en-US" sz="1400" b="1" dirty="0">
              <a:solidFill>
                <a:srgbClr val="134F5C"/>
              </a:solidFill>
              <a:latin typeface="Montserrat"/>
            </a:endParaRPr>
          </a:p>
          <a:p>
            <a:pPr>
              <a:buClr>
                <a:schemeClr val="tx1"/>
              </a:buClr>
            </a:pPr>
            <a:endParaRPr lang="en-US" dirty="0" smtClean="0"/>
          </a:p>
          <a:p>
            <a:pPr>
              <a:buClr>
                <a:schemeClr val="tx1"/>
              </a:buClr>
            </a:pPr>
            <a:endParaRPr lang="en-US" dirty="0" smtClean="0"/>
          </a:p>
          <a:p>
            <a:pPr>
              <a:buClr>
                <a:schemeClr val="tx1"/>
              </a:buClr>
            </a:pPr>
            <a:endParaRPr lang="en-US" dirty="0" smtClean="0"/>
          </a:p>
          <a:p>
            <a:pPr marL="114300" lvl="0" indent="0">
              <a:buClr>
                <a:srgbClr val="CC0000"/>
              </a:buClr>
              <a:buNone/>
            </a:pPr>
            <a:endParaRPr lang="en-US" dirty="0" smtClean="0">
              <a:solidFill>
                <a:srgbClr val="F5FDFF"/>
              </a:solidFill>
            </a:endParaRPr>
          </a:p>
          <a:p>
            <a:pPr marL="114300" lvl="0" indent="0">
              <a:buClr>
                <a:srgbClr val="CC0000"/>
              </a:buClr>
              <a:buNone/>
            </a:pPr>
            <a:endParaRPr lang="en-US" dirty="0">
              <a:solidFill>
                <a:srgbClr val="F5FDFF"/>
              </a:solidFill>
            </a:endParaRPr>
          </a:p>
          <a:p>
            <a:pPr marL="114300" lvl="0" indent="0">
              <a:buClr>
                <a:srgbClr val="CC0000"/>
              </a:buClr>
              <a:buNone/>
            </a:pPr>
            <a:r>
              <a:rPr lang="en-US" dirty="0" smtClean="0">
                <a:solidFill>
                  <a:srgbClr val="F5FDFF"/>
                </a:solidFill>
              </a:rPr>
              <a:t>CC</a:t>
            </a:r>
            <a:endParaRPr lang="en-US" dirty="0">
              <a:solidFill>
                <a:srgbClr val="F5FDFF"/>
              </a:solidFill>
            </a:endParaRPr>
          </a:p>
        </p:txBody>
      </p:sp>
      <p:pic>
        <p:nvPicPr>
          <p:cNvPr id="4" name="Picture 3"/>
          <p:cNvPicPr>
            <a:picLocks noChangeAspect="1"/>
          </p:cNvPicPr>
          <p:nvPr/>
        </p:nvPicPr>
        <p:blipFill>
          <a:blip r:embed="rId2"/>
          <a:stretch>
            <a:fillRect/>
          </a:stretch>
        </p:blipFill>
        <p:spPr>
          <a:xfrm>
            <a:off x="809625" y="1804987"/>
            <a:ext cx="4343400" cy="1471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4927050" y="3524250"/>
            <a:ext cx="3905250" cy="1285875"/>
          </a:xfrm>
          <a:prstGeom prst="rect">
            <a:avLst/>
          </a:prstGeom>
        </p:spPr>
      </p:pic>
    </p:spTree>
    <p:extLst>
      <p:ext uri="{BB962C8B-B14F-4D97-AF65-F5344CB8AC3E}">
        <p14:creationId xmlns:p14="http://schemas.microsoft.com/office/powerpoint/2010/main" val="3642661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342900">
              <a:lnSpc>
                <a:spcPct val="115000"/>
              </a:lnSpc>
              <a:buClr>
                <a:schemeClr val="tx1"/>
              </a:buClr>
              <a:buSzPts val="1800"/>
              <a:buFont typeface="Arial"/>
              <a:buChar char="●"/>
            </a:pPr>
            <a:r>
              <a:rPr lang="en-US" sz="1400" b="1" dirty="0">
                <a:solidFill>
                  <a:srgbClr val="134F5C"/>
                </a:solidFill>
                <a:latin typeface="Montserrat"/>
                <a:ea typeface="Montserrat"/>
                <a:cs typeface="Montserrat"/>
              </a:rPr>
              <a:t>Checking more </a:t>
            </a:r>
            <a:r>
              <a:rPr lang="en-US" sz="1400" b="1" dirty="0" smtClean="0">
                <a:solidFill>
                  <a:srgbClr val="134F5C"/>
                </a:solidFill>
                <a:latin typeface="Montserrat"/>
                <a:ea typeface="Montserrat"/>
                <a:cs typeface="Montserrat"/>
              </a:rPr>
              <a:t>information</a:t>
            </a:r>
            <a:r>
              <a:rPr lang="en-US" sz="1400" b="1" dirty="0">
                <a:solidFill>
                  <a:srgbClr val="134F5C"/>
                </a:solidFill>
                <a:latin typeface="Montserrat"/>
                <a:ea typeface="Montserrat"/>
                <a:cs typeface="Montserrat"/>
              </a:rPr>
              <a:t> using defined function</a:t>
            </a:r>
          </a:p>
        </p:txBody>
      </p:sp>
      <p:pic>
        <p:nvPicPr>
          <p:cNvPr id="4" name="Picture 3"/>
          <p:cNvPicPr>
            <a:picLocks noChangeAspect="1"/>
          </p:cNvPicPr>
          <p:nvPr/>
        </p:nvPicPr>
        <p:blipFill>
          <a:blip r:embed="rId2"/>
          <a:stretch>
            <a:fillRect/>
          </a:stretch>
        </p:blipFill>
        <p:spPr>
          <a:xfrm>
            <a:off x="523875" y="1017725"/>
            <a:ext cx="4829175" cy="3481323"/>
          </a:xfrm>
          <a:prstGeom prst="rect">
            <a:avLst/>
          </a:prstGeom>
        </p:spPr>
      </p:pic>
      <p:sp>
        <p:nvSpPr>
          <p:cNvPr id="3" name="Text Placeholder 2"/>
          <p:cNvSpPr>
            <a:spLocks noGrp="1"/>
          </p:cNvSpPr>
          <p:nvPr>
            <p:ph type="body" idx="1"/>
          </p:nvPr>
        </p:nvSpPr>
        <p:spPr>
          <a:xfrm>
            <a:off x="311700" y="847726"/>
            <a:ext cx="8520600" cy="4124324"/>
          </a:xfrm>
        </p:spPr>
        <p:txBody>
          <a:bodyPr/>
          <a:lstStyle/>
          <a:p>
            <a:pPr lvl="1"/>
            <a:endParaRPr lang="en-US" dirty="0"/>
          </a:p>
        </p:txBody>
      </p:sp>
      <p:sp>
        <p:nvSpPr>
          <p:cNvPr id="9" name="Rectangle 8"/>
          <p:cNvSpPr/>
          <p:nvPr/>
        </p:nvSpPr>
        <p:spPr>
          <a:xfrm>
            <a:off x="523875" y="1017725"/>
            <a:ext cx="4829175" cy="348132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5429250" y="2267939"/>
            <a:ext cx="533400" cy="4846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ounded Rectangle 10"/>
          <p:cNvSpPr/>
          <p:nvPr/>
        </p:nvSpPr>
        <p:spPr>
          <a:xfrm>
            <a:off x="6059212" y="985113"/>
            <a:ext cx="2676525" cy="38495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a:t>From </a:t>
            </a:r>
            <a:r>
              <a:rPr lang="en-US" sz="1200" dirty="0" smtClean="0"/>
              <a:t>this </a:t>
            </a:r>
            <a:r>
              <a:rPr lang="en-US" sz="1200" dirty="0"/>
              <a:t>it is clear that in our dataset </a:t>
            </a:r>
            <a:r>
              <a:rPr lang="en-US" sz="1200" b="1" dirty="0"/>
              <a:t>'Rating</a:t>
            </a:r>
            <a:r>
              <a:rPr lang="en-US" sz="1200" dirty="0"/>
              <a:t>' column contains 1465 null values and </a:t>
            </a:r>
            <a:r>
              <a:rPr lang="en-US" sz="1200" b="1" dirty="0"/>
              <a:t>'Content</a:t>
            </a:r>
            <a:r>
              <a:rPr lang="en-US" sz="1200" dirty="0"/>
              <a:t> </a:t>
            </a:r>
            <a:r>
              <a:rPr lang="en-US" sz="1200" b="1" dirty="0"/>
              <a:t>Rating</a:t>
            </a:r>
            <a:r>
              <a:rPr lang="en-US" sz="1200" dirty="0"/>
              <a:t>', </a:t>
            </a:r>
            <a:r>
              <a:rPr lang="en-US" sz="1200" b="1" dirty="0"/>
              <a:t>'Current</a:t>
            </a:r>
            <a:r>
              <a:rPr lang="en-US" sz="1200" dirty="0"/>
              <a:t> </a:t>
            </a:r>
            <a:r>
              <a:rPr lang="en-US" sz="1200" b="1" dirty="0"/>
              <a:t>Ver</a:t>
            </a:r>
            <a:r>
              <a:rPr lang="en-US" sz="1200" dirty="0"/>
              <a:t>', </a:t>
            </a:r>
            <a:r>
              <a:rPr lang="en-US" sz="1200" b="1" dirty="0"/>
              <a:t>'Android</a:t>
            </a:r>
            <a:r>
              <a:rPr lang="en-US" sz="1200" dirty="0"/>
              <a:t> </a:t>
            </a:r>
            <a:r>
              <a:rPr lang="en-US" sz="1200" b="1" dirty="0"/>
              <a:t>Ver</a:t>
            </a:r>
            <a:r>
              <a:rPr lang="en-US" sz="1200" dirty="0"/>
              <a:t>' columns contains comparatively small amount of nulls.</a:t>
            </a:r>
          </a:p>
          <a:p>
            <a:endParaRPr lang="en-US" dirty="0"/>
          </a:p>
          <a:p>
            <a:r>
              <a:rPr lang="en-US" b="1" dirty="0"/>
              <a:t>Thus, now we will try to remove or replace those values in best possible way.</a:t>
            </a:r>
          </a:p>
        </p:txBody>
      </p:sp>
    </p:spTree>
    <p:extLst>
      <p:ext uri="{BB962C8B-B14F-4D97-AF65-F5344CB8AC3E}">
        <p14:creationId xmlns:p14="http://schemas.microsoft.com/office/powerpoint/2010/main" val="1838949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342900">
              <a:lnSpc>
                <a:spcPct val="115000"/>
              </a:lnSpc>
              <a:buClr>
                <a:schemeClr val="tx1"/>
              </a:buClr>
              <a:buSzPts val="1800"/>
              <a:buFont typeface="Arial"/>
              <a:buChar char="●"/>
            </a:pPr>
            <a:r>
              <a:rPr lang="en-US" sz="1400" b="1" dirty="0">
                <a:solidFill>
                  <a:srgbClr val="134F5C"/>
                </a:solidFill>
                <a:latin typeface="Montserrat"/>
                <a:ea typeface="Montserrat"/>
                <a:cs typeface="Montserrat"/>
              </a:rPr>
              <a:t>Finding nulls in 'content rating' </a:t>
            </a:r>
            <a:r>
              <a:rPr lang="en-US" sz="1400" b="1" dirty="0" smtClean="0">
                <a:solidFill>
                  <a:srgbClr val="134F5C"/>
                </a:solidFill>
                <a:latin typeface="Montserrat"/>
                <a:ea typeface="Montserrat"/>
                <a:cs typeface="Montserrat"/>
              </a:rPr>
              <a:t>column -</a:t>
            </a:r>
            <a:r>
              <a:rPr lang="en-US" sz="1400" b="1" dirty="0">
                <a:solidFill>
                  <a:srgbClr val="134F5C"/>
                </a:solidFill>
                <a:latin typeface="Montserrat"/>
                <a:ea typeface="Montserrat"/>
                <a:cs typeface="Montserrat"/>
              </a:rPr>
              <a:t/>
            </a:r>
            <a:br>
              <a:rPr lang="en-US" sz="1400" b="1" dirty="0">
                <a:solidFill>
                  <a:srgbClr val="134F5C"/>
                </a:solidFill>
                <a:latin typeface="Montserrat"/>
                <a:ea typeface="Montserrat"/>
                <a:cs typeface="Montserrat"/>
              </a:rPr>
            </a:br>
            <a:endParaRPr lang="en-US" sz="14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409574" y="1221069"/>
            <a:ext cx="8286751" cy="693455"/>
          </a:xfrm>
          <a:prstGeom prst="rect">
            <a:avLst/>
          </a:prstGeom>
        </p:spPr>
      </p:pic>
      <p:sp>
        <p:nvSpPr>
          <p:cNvPr id="3" name="Text Placeholder 2"/>
          <p:cNvSpPr>
            <a:spLocks noGrp="1"/>
          </p:cNvSpPr>
          <p:nvPr>
            <p:ph type="body" idx="1"/>
          </p:nvPr>
        </p:nvSpPr>
        <p:spPr/>
        <p:txBody>
          <a:bodyPr/>
          <a:lstStyle/>
          <a:p>
            <a:endParaRPr lang="en-US" dirty="0" smtClean="0"/>
          </a:p>
          <a:p>
            <a:endParaRPr lang="en-US" dirty="0"/>
          </a:p>
          <a:p>
            <a:pPr marL="114300" indent="0">
              <a:buNone/>
            </a:pPr>
            <a:endParaRPr lang="en-US" dirty="0">
              <a:ea typeface="Montserrat"/>
            </a:endParaRPr>
          </a:p>
          <a:p>
            <a:pPr>
              <a:buClr>
                <a:schemeClr val="tx1"/>
              </a:buClr>
            </a:pPr>
            <a:r>
              <a:rPr lang="en-US" sz="1400" b="1" dirty="0" smtClean="0">
                <a:solidFill>
                  <a:srgbClr val="134F5C"/>
                </a:solidFill>
                <a:latin typeface="Montserrat"/>
                <a:ea typeface="Montserrat"/>
                <a:cs typeface="Montserrat"/>
              </a:rPr>
              <a:t>Dropping</a:t>
            </a:r>
            <a:r>
              <a:rPr lang="en-US" sz="1400" b="1" dirty="0">
                <a:solidFill>
                  <a:srgbClr val="134F5C"/>
                </a:solidFill>
                <a:latin typeface="Montserrat"/>
                <a:ea typeface="Montserrat"/>
                <a:cs typeface="Montserrat"/>
              </a:rPr>
              <a:t> row of NaN in 'Content </a:t>
            </a:r>
            <a:r>
              <a:rPr lang="en-US" sz="1400" b="1" dirty="0" smtClean="0">
                <a:solidFill>
                  <a:srgbClr val="134F5C"/>
                </a:solidFill>
                <a:latin typeface="Montserrat"/>
                <a:ea typeface="Montserrat"/>
                <a:cs typeface="Montserrat"/>
              </a:rPr>
              <a:t>Rating'.</a:t>
            </a:r>
          </a:p>
          <a:p>
            <a:pPr>
              <a:buClr>
                <a:schemeClr val="tx1"/>
              </a:buClr>
            </a:pPr>
            <a:r>
              <a:rPr lang="en-US" sz="1400" b="1" dirty="0">
                <a:solidFill>
                  <a:srgbClr val="134F5C"/>
                </a:solidFill>
                <a:latin typeface="Montserrat"/>
                <a:ea typeface="Montserrat"/>
                <a:cs typeface="Montserrat"/>
              </a:rPr>
              <a:t>Filling na values using fillna </a:t>
            </a:r>
            <a:r>
              <a:rPr lang="en-US" sz="1400" b="1" dirty="0" smtClean="0">
                <a:solidFill>
                  <a:srgbClr val="134F5C"/>
                </a:solidFill>
                <a:latin typeface="Montserrat"/>
                <a:ea typeface="Montserrat"/>
                <a:cs typeface="Montserrat"/>
              </a:rPr>
              <a:t>method.</a:t>
            </a:r>
          </a:p>
          <a:p>
            <a:pPr>
              <a:buClr>
                <a:schemeClr val="tx1"/>
              </a:buClr>
            </a:pPr>
            <a:r>
              <a:rPr lang="en-US" sz="1400" b="1" dirty="0">
                <a:solidFill>
                  <a:srgbClr val="134F5C"/>
                </a:solidFill>
                <a:latin typeface="Montserrat"/>
                <a:ea typeface="Montserrat"/>
                <a:cs typeface="Montserrat"/>
              </a:rPr>
              <a:t>Converting KB to </a:t>
            </a:r>
            <a:r>
              <a:rPr lang="en-US" sz="1400" b="1" dirty="0" smtClean="0">
                <a:solidFill>
                  <a:srgbClr val="134F5C"/>
                </a:solidFill>
                <a:latin typeface="Montserrat"/>
                <a:ea typeface="Montserrat"/>
                <a:cs typeface="Montserrat"/>
              </a:rPr>
              <a:t>MB.</a:t>
            </a:r>
          </a:p>
          <a:p>
            <a:pPr>
              <a:buClr>
                <a:schemeClr val="tx1"/>
              </a:buClr>
            </a:pPr>
            <a:r>
              <a:rPr lang="en-US" sz="1400" b="1" dirty="0">
                <a:solidFill>
                  <a:srgbClr val="134F5C"/>
                </a:solidFill>
                <a:latin typeface="Montserrat"/>
                <a:ea typeface="Montserrat"/>
                <a:cs typeface="Montserrat"/>
              </a:rPr>
              <a:t>Replacing '+',',' with '' in 'Installs' to convert its data type</a:t>
            </a:r>
          </a:p>
          <a:p>
            <a:pPr>
              <a:buClr>
                <a:schemeClr val="tx1"/>
              </a:buClr>
            </a:pPr>
            <a:r>
              <a:rPr lang="en-US" sz="1400" b="1" dirty="0">
                <a:solidFill>
                  <a:srgbClr val="134F5C"/>
                </a:solidFill>
                <a:latin typeface="Montserrat"/>
                <a:ea typeface="Montserrat"/>
                <a:cs typeface="Montserrat"/>
              </a:rPr>
              <a:t>Replacing '$' with '' in 'Price' to convert its data </a:t>
            </a:r>
            <a:r>
              <a:rPr lang="en-US" sz="1400" b="1" dirty="0" smtClean="0">
                <a:solidFill>
                  <a:srgbClr val="134F5C"/>
                </a:solidFill>
                <a:latin typeface="Montserrat"/>
                <a:ea typeface="Montserrat"/>
                <a:cs typeface="Montserrat"/>
              </a:rPr>
              <a:t>type.</a:t>
            </a:r>
          </a:p>
          <a:p>
            <a:pPr>
              <a:buClr>
                <a:schemeClr val="tx1"/>
              </a:buClr>
            </a:pPr>
            <a:r>
              <a:rPr lang="en-US" sz="1400" b="1" dirty="0">
                <a:solidFill>
                  <a:srgbClr val="134F5C"/>
                </a:solidFill>
                <a:latin typeface="Montserrat"/>
                <a:ea typeface="Montserrat"/>
                <a:cs typeface="Montserrat"/>
              </a:rPr>
              <a:t>Converting 'Reviews', 'Installs', 'Size', 'Price' to numerical data </a:t>
            </a:r>
            <a:r>
              <a:rPr lang="en-US" sz="1400" b="1" dirty="0" smtClean="0">
                <a:solidFill>
                  <a:srgbClr val="134F5C"/>
                </a:solidFill>
                <a:latin typeface="Montserrat"/>
                <a:ea typeface="Montserrat"/>
                <a:cs typeface="Montserrat"/>
              </a:rPr>
              <a:t>type.</a:t>
            </a:r>
          </a:p>
          <a:p>
            <a:pPr marL="114300" indent="0">
              <a:buClr>
                <a:schemeClr val="tx1"/>
              </a:buClr>
              <a:buNone/>
            </a:pPr>
            <a:endParaRPr lang="en-US" sz="1400" b="1" dirty="0" smtClean="0">
              <a:solidFill>
                <a:srgbClr val="134F5C"/>
              </a:solidFill>
              <a:latin typeface="Montserrat"/>
              <a:ea typeface="Montserrat"/>
              <a:cs typeface="Montserrat"/>
            </a:endParaRPr>
          </a:p>
          <a:p>
            <a:pPr marL="114300" indent="0">
              <a:buClr>
                <a:schemeClr val="tx1"/>
              </a:buClr>
              <a:buNone/>
            </a:pPr>
            <a:endParaRPr lang="en-US" sz="1400" b="1" dirty="0">
              <a:solidFill>
                <a:srgbClr val="134F5C"/>
              </a:solidFill>
              <a:latin typeface="Montserrat"/>
              <a:ea typeface="Montserrat"/>
              <a:cs typeface="Montserrat"/>
            </a:endParaRPr>
          </a:p>
          <a:p>
            <a:endParaRPr lang="en-US" dirty="0"/>
          </a:p>
        </p:txBody>
      </p:sp>
      <p:pic>
        <p:nvPicPr>
          <p:cNvPr id="5" name="Picture 4"/>
          <p:cNvPicPr>
            <a:picLocks noChangeAspect="1"/>
          </p:cNvPicPr>
          <p:nvPr/>
        </p:nvPicPr>
        <p:blipFill>
          <a:blip r:embed="rId3"/>
          <a:stretch>
            <a:fillRect/>
          </a:stretch>
        </p:blipFill>
        <p:spPr>
          <a:xfrm>
            <a:off x="5146125" y="3714750"/>
            <a:ext cx="3905250" cy="1209675"/>
          </a:xfrm>
          <a:prstGeom prst="rect">
            <a:avLst/>
          </a:prstGeom>
        </p:spPr>
      </p:pic>
    </p:spTree>
    <p:extLst>
      <p:ext uri="{BB962C8B-B14F-4D97-AF65-F5344CB8AC3E}">
        <p14:creationId xmlns:p14="http://schemas.microsoft.com/office/powerpoint/2010/main" val="995411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Arial" panose="020B0604020202020204" pitchFamily="34" charset="0"/>
              <a:buChar char="•"/>
            </a:pPr>
            <a:r>
              <a:rPr lang="en-US" dirty="0"/>
              <a:t>Getting statistical values of numerical columns</a:t>
            </a:r>
            <a:br>
              <a:rPr lang="en-US" dirty="0"/>
            </a:br>
            <a:r>
              <a:rPr lang="en-US" dirty="0"/>
              <a:t/>
            </a:r>
            <a:br>
              <a:rPr lang="en-US" dirty="0"/>
            </a:b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528637" y="1352550"/>
            <a:ext cx="4738134" cy="2922588"/>
          </a:xfrm>
          <a:prstGeom prst="rect">
            <a:avLst/>
          </a:prstGeom>
        </p:spPr>
      </p:pic>
      <p:sp>
        <p:nvSpPr>
          <p:cNvPr id="3" name="Text Placeholder 2"/>
          <p:cNvSpPr>
            <a:spLocks noGrp="1"/>
          </p:cNvSpPr>
          <p:nvPr>
            <p:ph type="body" idx="1"/>
          </p:nvPr>
        </p:nvSpPr>
        <p:spPr>
          <a:xfrm>
            <a:off x="311700" y="1152475"/>
            <a:ext cx="8737050" cy="3416400"/>
          </a:xfrm>
        </p:spPr>
        <p:txBody>
          <a:bodyPr/>
          <a:lstStyle/>
          <a:p>
            <a:r>
              <a:rPr lang="en-US" dirty="0" smtClean="0"/>
              <a:t>                                                                                   </a:t>
            </a:r>
            <a:endParaRPr lang="en-US" dirty="0"/>
          </a:p>
        </p:txBody>
      </p:sp>
      <p:sp>
        <p:nvSpPr>
          <p:cNvPr id="5" name="Rectangle 4"/>
          <p:cNvSpPr/>
          <p:nvPr/>
        </p:nvSpPr>
        <p:spPr>
          <a:xfrm>
            <a:off x="5943601" y="1622425"/>
            <a:ext cx="3009900" cy="24765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600" b="1" dirty="0"/>
              <a:t>Now, we can see we have all five columns with numerical datatype.</a:t>
            </a:r>
          </a:p>
        </p:txBody>
      </p:sp>
      <p:sp>
        <p:nvSpPr>
          <p:cNvPr id="6" name="Left Arrow 5"/>
          <p:cNvSpPr/>
          <p:nvPr/>
        </p:nvSpPr>
        <p:spPr>
          <a:xfrm>
            <a:off x="5334001" y="2571528"/>
            <a:ext cx="499786" cy="48463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731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171450"/>
            <a:ext cx="8521700" cy="4972050"/>
          </a:xfrm>
        </p:spPr>
        <p:txBody>
          <a:bodyPr/>
          <a:lstStyle/>
          <a:p>
            <a:pPr>
              <a:buClr>
                <a:schemeClr val="tx1"/>
              </a:buClr>
            </a:pPr>
            <a:r>
              <a:rPr lang="en-US" sz="1400" b="1" dirty="0">
                <a:solidFill>
                  <a:srgbClr val="134F5C"/>
                </a:solidFill>
                <a:latin typeface="Montserrat"/>
                <a:ea typeface="Montserrat"/>
                <a:cs typeface="Montserrat"/>
              </a:rPr>
              <a:t> As we already know that users mostly prefer current version to take max. advantage, therefore we are dropping the 'Current Ver','Android Ver' columns</a:t>
            </a:r>
            <a:r>
              <a:rPr lang="en-US" sz="1400" b="1" dirty="0" smtClean="0">
                <a:solidFill>
                  <a:srgbClr val="134F5C"/>
                </a:solidFill>
                <a:latin typeface="Montserrat"/>
                <a:ea typeface="Montserrat"/>
                <a:cs typeface="Montserrat"/>
              </a:rPr>
              <a:t>.</a:t>
            </a:r>
          </a:p>
          <a:p>
            <a:pPr marL="114300" indent="0">
              <a:buClr>
                <a:schemeClr val="tx1"/>
              </a:buClr>
              <a:buNone/>
            </a:pPr>
            <a:endParaRPr lang="en-US" sz="1400" b="1" dirty="0" smtClean="0">
              <a:solidFill>
                <a:srgbClr val="134F5C"/>
              </a:solidFill>
              <a:latin typeface="Montserrat"/>
              <a:ea typeface="Montserrat"/>
              <a:cs typeface="Montserrat"/>
            </a:endParaRPr>
          </a:p>
          <a:p>
            <a:pPr>
              <a:buClr>
                <a:schemeClr val="tx1"/>
              </a:buClr>
            </a:pPr>
            <a:r>
              <a:rPr lang="en-US" sz="1400" b="1" dirty="0">
                <a:solidFill>
                  <a:srgbClr val="134F5C"/>
                </a:solidFill>
                <a:latin typeface="Montserrat"/>
                <a:ea typeface="Montserrat"/>
                <a:cs typeface="Montserrat"/>
              </a:rPr>
              <a:t>Calling the function </a:t>
            </a:r>
            <a:r>
              <a:rPr lang="en-US" sz="1400" b="1" dirty="0" smtClean="0">
                <a:solidFill>
                  <a:srgbClr val="134F5C"/>
                </a:solidFill>
                <a:latin typeface="Montserrat"/>
                <a:ea typeface="Montserrat"/>
                <a:cs typeface="Montserrat"/>
              </a:rPr>
              <a:t>info data which is already defined.</a:t>
            </a:r>
          </a:p>
          <a:p>
            <a:pPr>
              <a:buClr>
                <a:schemeClr val="tx1"/>
              </a:buClr>
            </a:pPr>
            <a:endParaRPr lang="en-US" sz="1400" b="1" dirty="0">
              <a:solidFill>
                <a:srgbClr val="134F5C"/>
              </a:solidFill>
              <a:latin typeface="Montserrat"/>
              <a:ea typeface="Montserrat"/>
              <a:cs typeface="Montserrat"/>
            </a:endParaRPr>
          </a:p>
          <a:p>
            <a:pPr>
              <a:buClr>
                <a:schemeClr val="tx1"/>
              </a:buClr>
            </a:pPr>
            <a:endParaRPr lang="en-US" sz="1400" b="1" dirty="0" smtClean="0">
              <a:solidFill>
                <a:srgbClr val="134F5C"/>
              </a:solidFill>
              <a:latin typeface="Montserrat"/>
              <a:ea typeface="Montserrat"/>
              <a:cs typeface="Montserrat"/>
            </a:endParaRPr>
          </a:p>
          <a:p>
            <a:pPr marL="114300" indent="0">
              <a:buClr>
                <a:schemeClr val="tx1"/>
              </a:buClr>
              <a:buNone/>
            </a:pPr>
            <a:endParaRPr lang="en-US" sz="1400" b="1" dirty="0">
              <a:solidFill>
                <a:srgbClr val="134F5C"/>
              </a:solidFill>
              <a:latin typeface="Montserrat"/>
              <a:ea typeface="Montserrat"/>
              <a:cs typeface="Montserrat"/>
            </a:endParaRPr>
          </a:p>
          <a:p>
            <a:endParaRPr lang="en-US" sz="1400" b="1" dirty="0">
              <a:solidFill>
                <a:srgbClr val="134F5C"/>
              </a:solidFill>
              <a:latin typeface="Montserrat"/>
              <a:ea typeface="Montserrat"/>
              <a:cs typeface="Montserrat"/>
            </a:endParaRPr>
          </a:p>
        </p:txBody>
      </p:sp>
      <p:sp>
        <p:nvSpPr>
          <p:cNvPr id="2" name="Title 1"/>
          <p:cNvSpPr>
            <a:spLocks noGrp="1"/>
          </p:cNvSpPr>
          <p:nvPr>
            <p:ph type="title" idx="4294967295"/>
          </p:nvPr>
        </p:nvSpPr>
        <p:spPr>
          <a:xfrm>
            <a:off x="0" y="1047749"/>
            <a:ext cx="8521700" cy="4581526"/>
          </a:xfrm>
        </p:spPr>
        <p:txBody>
          <a:bodyPr/>
          <a:lstStyle/>
          <a:p>
            <a:pPr marL="114300">
              <a:lnSpc>
                <a:spcPct val="115000"/>
              </a:lnSpc>
              <a:buClr>
                <a:schemeClr val="tx1"/>
              </a:buClr>
              <a:buSzPct val="132000"/>
            </a:pPr>
            <a:r>
              <a:rPr lang="en-US" sz="1400" b="1" dirty="0" smtClean="0">
                <a:solidFill>
                  <a:srgbClr val="134F5C"/>
                </a:solidFill>
                <a:latin typeface="Montserrat"/>
                <a:ea typeface="Montserrat"/>
                <a:cs typeface="Montserrat"/>
              </a:rPr>
              <a:t/>
            </a:r>
            <a:br>
              <a:rPr lang="en-US" sz="1400" b="1" dirty="0" smtClean="0">
                <a:solidFill>
                  <a:srgbClr val="134F5C"/>
                </a:solidFill>
                <a:latin typeface="Montserrat"/>
                <a:ea typeface="Montserrat"/>
                <a:cs typeface="Montserrat"/>
              </a:rPr>
            </a:br>
            <a:r>
              <a:rPr lang="en-US" sz="1400" b="1" dirty="0" smtClean="0">
                <a:solidFill>
                  <a:srgbClr val="134F5C"/>
                </a:solidFill>
                <a:latin typeface="Montserrat"/>
                <a:ea typeface="Montserrat"/>
                <a:cs typeface="Montserrat"/>
              </a:rPr>
              <a:t/>
            </a:r>
            <a:br>
              <a:rPr lang="en-US" sz="1400" b="1" dirty="0" smtClean="0">
                <a:solidFill>
                  <a:srgbClr val="134F5C"/>
                </a:solidFill>
                <a:latin typeface="Montserrat"/>
                <a:ea typeface="Montserrat"/>
                <a:cs typeface="Montserrat"/>
              </a:rPr>
            </a:br>
            <a:r>
              <a:rPr lang="en-US" sz="1400" b="1" dirty="0" smtClean="0">
                <a:solidFill>
                  <a:srgbClr val="134F5C"/>
                </a:solidFill>
                <a:latin typeface="Montserrat"/>
                <a:ea typeface="Montserrat"/>
                <a:cs typeface="Montserrat"/>
              </a:rPr>
              <a:t/>
            </a:r>
            <a:br>
              <a:rPr lang="en-US" sz="1400" b="1" dirty="0" smtClean="0">
                <a:solidFill>
                  <a:srgbClr val="134F5C"/>
                </a:solidFill>
                <a:latin typeface="Montserrat"/>
                <a:ea typeface="Montserrat"/>
                <a:cs typeface="Montserrat"/>
              </a:rPr>
            </a:br>
            <a:r>
              <a:rPr lang="en-US" sz="1400" b="1" dirty="0" smtClean="0">
                <a:solidFill>
                  <a:srgbClr val="134F5C"/>
                </a:solidFill>
                <a:latin typeface="Montserrat"/>
                <a:ea typeface="Montserrat"/>
                <a:cs typeface="Montserrat"/>
              </a:rPr>
              <a:t/>
            </a:r>
            <a:br>
              <a:rPr lang="en-US" sz="1400" b="1" dirty="0" smtClean="0">
                <a:solidFill>
                  <a:srgbClr val="134F5C"/>
                </a:solidFill>
                <a:latin typeface="Montserrat"/>
                <a:ea typeface="Montserrat"/>
                <a:cs typeface="Montserrat"/>
              </a:rPr>
            </a:br>
            <a:r>
              <a:rPr lang="en-US" sz="1400" b="1" dirty="0" smtClean="0">
                <a:solidFill>
                  <a:srgbClr val="134F5C"/>
                </a:solidFill>
                <a:latin typeface="Montserrat"/>
                <a:ea typeface="Montserrat"/>
                <a:cs typeface="Montserrat"/>
              </a:rPr>
              <a:t/>
            </a:r>
            <a:br>
              <a:rPr lang="en-US" sz="1400" b="1" dirty="0" smtClean="0">
                <a:solidFill>
                  <a:srgbClr val="134F5C"/>
                </a:solidFill>
                <a:latin typeface="Montserrat"/>
                <a:ea typeface="Montserrat"/>
                <a:cs typeface="Montserrat"/>
              </a:rPr>
            </a:br>
            <a:endParaRPr lang="en-US" sz="1400" b="1" dirty="0">
              <a:solidFill>
                <a:srgbClr val="134F5C"/>
              </a:solidFill>
              <a:latin typeface="Montserrat"/>
              <a:ea typeface="Montserrat"/>
              <a:cs typeface="Montserrat"/>
            </a:endParaRPr>
          </a:p>
        </p:txBody>
      </p:sp>
      <p:pic>
        <p:nvPicPr>
          <p:cNvPr id="5" name="Picture 4"/>
          <p:cNvPicPr>
            <a:picLocks noChangeAspect="1"/>
          </p:cNvPicPr>
          <p:nvPr/>
        </p:nvPicPr>
        <p:blipFill>
          <a:blip r:embed="rId2"/>
          <a:stretch>
            <a:fillRect/>
          </a:stretch>
        </p:blipFill>
        <p:spPr>
          <a:xfrm>
            <a:off x="166687" y="1346201"/>
            <a:ext cx="5362575" cy="3797299"/>
          </a:xfrm>
          <a:prstGeom prst="rect">
            <a:avLst/>
          </a:prstGeom>
        </p:spPr>
      </p:pic>
      <p:pic>
        <p:nvPicPr>
          <p:cNvPr id="3074" name="Picture 2" descr="Data Cleansing Services | Database Validataion | Data Clea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62" y="1973262"/>
            <a:ext cx="2992438" cy="2543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261893" y="796925"/>
            <a:ext cx="2543175" cy="787400"/>
          </a:xfrm>
          <a:prstGeom prst="wedgeRectCallout">
            <a:avLst>
              <a:gd name="adj1" fmla="val -20833"/>
              <a:gd name="adj2" fmla="val 8271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Data Cleaning Completed .</a:t>
            </a:r>
            <a:endParaRPr lang="en-US" dirty="0"/>
          </a:p>
        </p:txBody>
      </p:sp>
    </p:spTree>
    <p:extLst>
      <p:ext uri="{BB962C8B-B14F-4D97-AF65-F5344CB8AC3E}">
        <p14:creationId xmlns:p14="http://schemas.microsoft.com/office/powerpoint/2010/main" val="1399190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Exploratory And </a:t>
            </a:r>
            <a:r>
              <a:rPr lang="en-US" b="1" dirty="0"/>
              <a:t>Visualization</a:t>
            </a:r>
            <a:r>
              <a:rPr lang="en-US" b="1" dirty="0" smtClean="0"/>
              <a:t> </a:t>
            </a:r>
            <a:r>
              <a:rPr lang="en-US" b="1" dirty="0"/>
              <a:t>Analysis</a:t>
            </a:r>
            <a:br>
              <a:rPr lang="en-US" b="1" dirty="0"/>
            </a:br>
            <a:endParaRPr lang="en-US" b="1" dirty="0"/>
          </a:p>
        </p:txBody>
      </p:sp>
      <p:sp>
        <p:nvSpPr>
          <p:cNvPr id="3" name="Text Placeholder 2"/>
          <p:cNvSpPr>
            <a:spLocks noGrp="1"/>
          </p:cNvSpPr>
          <p:nvPr>
            <p:ph type="body" idx="1"/>
          </p:nvPr>
        </p:nvSpPr>
        <p:spPr/>
        <p:txBody>
          <a:bodyPr/>
          <a:lstStyle/>
          <a:p>
            <a:pPr marL="114300" indent="0">
              <a:buNone/>
            </a:pPr>
            <a:r>
              <a:rPr lang="en-US" sz="1400" dirty="0">
                <a:solidFill>
                  <a:schemeClr val="lt1"/>
                </a:solidFill>
                <a:latin typeface="Montserrat"/>
                <a:ea typeface="Montserrat"/>
                <a:cs typeface="Montserrat"/>
              </a:rPr>
              <a:t>We will perform analysis through our five </a:t>
            </a:r>
            <a:r>
              <a:rPr lang="en-US" sz="1400" b="1" dirty="0">
                <a:solidFill>
                  <a:schemeClr val="lt1"/>
                </a:solidFill>
                <a:latin typeface="Montserrat"/>
                <a:ea typeface="Montserrat"/>
                <a:cs typeface="Montserrat"/>
              </a:rPr>
              <a:t>KPIs (Key Performance Indicators) </a:t>
            </a:r>
            <a:r>
              <a:rPr lang="en-US" sz="1400" dirty="0" err="1">
                <a:solidFill>
                  <a:schemeClr val="lt1"/>
                </a:solidFill>
                <a:latin typeface="Montserrat"/>
                <a:ea typeface="Montserrat"/>
                <a:cs typeface="Montserrat"/>
              </a:rPr>
              <a:t>i.e</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'Rating</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'Reviews</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'Size</a:t>
            </a:r>
            <a:r>
              <a:rPr lang="en-US" sz="1400" dirty="0">
                <a:solidFill>
                  <a:schemeClr val="lt1"/>
                </a:solidFill>
                <a:latin typeface="Montserrat"/>
                <a:ea typeface="Montserrat"/>
                <a:cs typeface="Montserrat"/>
              </a:rPr>
              <a:t>', </a:t>
            </a:r>
            <a:r>
              <a:rPr lang="en-US" sz="1400" b="1" dirty="0">
                <a:solidFill>
                  <a:schemeClr val="lt1"/>
                </a:solidFill>
                <a:latin typeface="Montserrat"/>
                <a:ea typeface="Montserrat"/>
                <a:cs typeface="Montserrat"/>
              </a:rPr>
              <a:t>'Installs</a:t>
            </a:r>
            <a:r>
              <a:rPr lang="en-US" sz="1400" dirty="0">
                <a:solidFill>
                  <a:schemeClr val="lt1"/>
                </a:solidFill>
                <a:latin typeface="Montserrat"/>
                <a:ea typeface="Montserrat"/>
                <a:cs typeface="Montserrat"/>
              </a:rPr>
              <a:t>' and </a:t>
            </a:r>
            <a:r>
              <a:rPr lang="en-US" sz="1400" b="1" dirty="0">
                <a:solidFill>
                  <a:schemeClr val="lt1"/>
                </a:solidFill>
                <a:latin typeface="Montserrat"/>
                <a:ea typeface="Montserrat"/>
                <a:cs typeface="Montserrat"/>
              </a:rPr>
              <a:t>'Price</a:t>
            </a:r>
            <a:r>
              <a:rPr lang="en-US" sz="1400" dirty="0">
                <a:solidFill>
                  <a:schemeClr val="lt1"/>
                </a:solidFill>
                <a:latin typeface="Montserrat"/>
                <a:ea typeface="Montserrat"/>
                <a:cs typeface="Montserrat"/>
              </a:rPr>
              <a:t>'. The analysis will be based </a:t>
            </a:r>
            <a:r>
              <a:rPr lang="en-US" sz="1400" dirty="0" smtClean="0">
                <a:solidFill>
                  <a:schemeClr val="lt1"/>
                </a:solidFill>
                <a:latin typeface="Montserrat"/>
                <a:ea typeface="Montserrat"/>
                <a:cs typeface="Montserrat"/>
              </a:rPr>
              <a:t>on below method .</a:t>
            </a:r>
          </a:p>
          <a:p>
            <a:pPr marL="114300" indent="0">
              <a:buNone/>
            </a:pPr>
            <a:endParaRPr lang="en-US" sz="1400" dirty="0">
              <a:solidFill>
                <a:schemeClr val="lt1"/>
              </a:solidFill>
              <a:latin typeface="Montserrat"/>
              <a:ea typeface="Montserrat"/>
              <a:cs typeface="Montserrat"/>
            </a:endParaRPr>
          </a:p>
          <a:p>
            <a:pPr>
              <a:buClr>
                <a:schemeClr val="tx1"/>
              </a:buClr>
            </a:pPr>
            <a:r>
              <a:rPr lang="en-US" sz="1400" b="1" dirty="0" smtClean="0">
                <a:solidFill>
                  <a:schemeClr val="lt1"/>
                </a:solidFill>
                <a:latin typeface="Montserrat"/>
                <a:ea typeface="Montserrat"/>
                <a:cs typeface="Montserrat"/>
              </a:rPr>
              <a:t>Univariate </a:t>
            </a:r>
            <a:r>
              <a:rPr lang="en-US" sz="1400" b="1" dirty="0">
                <a:solidFill>
                  <a:schemeClr val="lt1"/>
                </a:solidFill>
                <a:latin typeface="Montserrat"/>
                <a:ea typeface="Montserrat"/>
                <a:cs typeface="Montserrat"/>
              </a:rPr>
              <a:t>study- </a:t>
            </a:r>
            <a:r>
              <a:rPr lang="en-US" sz="1400" dirty="0">
                <a:solidFill>
                  <a:schemeClr val="lt1"/>
                </a:solidFill>
                <a:latin typeface="Montserrat"/>
                <a:ea typeface="Montserrat"/>
                <a:cs typeface="Montserrat"/>
              </a:rPr>
              <a:t>Study of dependent variables such as 'Rating', 'Reviews', 'Size', 'Installs' and </a:t>
            </a:r>
            <a:r>
              <a:rPr lang="en-US" sz="1400" dirty="0" smtClean="0">
                <a:solidFill>
                  <a:schemeClr val="lt1"/>
                </a:solidFill>
                <a:latin typeface="Montserrat"/>
                <a:ea typeface="Montserrat"/>
                <a:cs typeface="Montserrat"/>
              </a:rPr>
              <a:t>'Price'</a:t>
            </a:r>
          </a:p>
          <a:p>
            <a:pPr>
              <a:buClr>
                <a:schemeClr val="tx1"/>
              </a:buClr>
            </a:pPr>
            <a:r>
              <a:rPr lang="en-US" sz="1400" b="1" dirty="0" smtClean="0">
                <a:solidFill>
                  <a:schemeClr val="lt1"/>
                </a:solidFill>
                <a:latin typeface="Montserrat"/>
                <a:ea typeface="Montserrat"/>
                <a:cs typeface="Montserrat"/>
              </a:rPr>
              <a:t>Multivariate </a:t>
            </a:r>
            <a:r>
              <a:rPr lang="en-US" sz="1400" b="1" dirty="0">
                <a:solidFill>
                  <a:schemeClr val="lt1"/>
                </a:solidFill>
                <a:latin typeface="Montserrat"/>
                <a:ea typeface="Montserrat"/>
                <a:cs typeface="Montserrat"/>
              </a:rPr>
              <a:t>study- </a:t>
            </a:r>
            <a:r>
              <a:rPr lang="en-US" sz="1400" dirty="0">
                <a:solidFill>
                  <a:schemeClr val="lt1"/>
                </a:solidFill>
                <a:latin typeface="Montserrat"/>
                <a:ea typeface="Montserrat"/>
                <a:cs typeface="Montserrat"/>
              </a:rPr>
              <a:t>Study of </a:t>
            </a:r>
            <a:r>
              <a:rPr lang="en-US" sz="1400" dirty="0" smtClean="0">
                <a:solidFill>
                  <a:schemeClr val="lt1"/>
                </a:solidFill>
                <a:latin typeface="Montserrat"/>
                <a:ea typeface="Montserrat"/>
                <a:cs typeface="Montserrat"/>
              </a:rPr>
              <a:t>multivariable </a:t>
            </a:r>
            <a:r>
              <a:rPr lang="en-US" sz="1400" dirty="0">
                <a:solidFill>
                  <a:schemeClr val="lt1"/>
                </a:solidFill>
                <a:latin typeface="Montserrat"/>
                <a:ea typeface="Montserrat"/>
                <a:cs typeface="Montserrat"/>
              </a:rPr>
              <a:t>and </a:t>
            </a:r>
            <a:r>
              <a:rPr lang="en-US" sz="1400" dirty="0" smtClean="0">
                <a:solidFill>
                  <a:schemeClr val="lt1"/>
                </a:solidFill>
                <a:latin typeface="Montserrat"/>
                <a:ea typeface="Montserrat"/>
                <a:cs typeface="Montserrat"/>
              </a:rPr>
              <a:t>correlation </a:t>
            </a:r>
            <a:r>
              <a:rPr lang="en-US" sz="1400" dirty="0">
                <a:solidFill>
                  <a:schemeClr val="lt1"/>
                </a:solidFill>
                <a:latin typeface="Montserrat"/>
                <a:ea typeface="Montserrat"/>
                <a:cs typeface="Montserrat"/>
              </a:rPr>
              <a:t>between </a:t>
            </a:r>
            <a:r>
              <a:rPr lang="en-US" sz="1400" dirty="0" smtClean="0">
                <a:solidFill>
                  <a:schemeClr val="lt1"/>
                </a:solidFill>
                <a:latin typeface="Montserrat"/>
                <a:ea typeface="Montserrat"/>
                <a:cs typeface="Montserrat"/>
              </a:rPr>
              <a:t>them.</a:t>
            </a:r>
          </a:p>
          <a:p>
            <a:pPr>
              <a:buClr>
                <a:schemeClr val="tx1"/>
              </a:buClr>
            </a:pPr>
            <a:endParaRPr lang="en-US" sz="1400" dirty="0">
              <a:solidFill>
                <a:schemeClr val="lt1"/>
              </a:solidFill>
              <a:latin typeface="Montserrat"/>
              <a:ea typeface="Montserrat"/>
              <a:cs typeface="Montserrat"/>
            </a:endParaRPr>
          </a:p>
          <a:p>
            <a:pPr>
              <a:buClr>
                <a:schemeClr val="tx1"/>
              </a:buClr>
            </a:pPr>
            <a:endParaRPr lang="en-US" sz="1400" dirty="0" smtClean="0">
              <a:solidFill>
                <a:schemeClr val="lt1"/>
              </a:solidFill>
              <a:latin typeface="Montserrat"/>
              <a:ea typeface="Montserrat"/>
              <a:cs typeface="Montserrat"/>
            </a:endParaRPr>
          </a:p>
          <a:p>
            <a:pPr marL="114300" indent="0">
              <a:buClr>
                <a:schemeClr val="tx1"/>
              </a:buClr>
              <a:buNone/>
            </a:pPr>
            <a:endParaRPr lang="en-US" sz="1400" dirty="0">
              <a:solidFill>
                <a:schemeClr val="lt1"/>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516975" y="2733675"/>
            <a:ext cx="5619750" cy="2314574"/>
          </a:xfrm>
          <a:prstGeom prst="rect">
            <a:avLst/>
          </a:prstGeom>
        </p:spPr>
      </p:pic>
      <p:pic>
        <p:nvPicPr>
          <p:cNvPr id="5" name="Picture 4"/>
          <p:cNvPicPr>
            <a:picLocks noChangeAspect="1"/>
          </p:cNvPicPr>
          <p:nvPr/>
        </p:nvPicPr>
        <p:blipFill>
          <a:blip r:embed="rId3"/>
          <a:stretch>
            <a:fillRect/>
          </a:stretch>
        </p:blipFill>
        <p:spPr>
          <a:xfrm>
            <a:off x="6486525" y="3930291"/>
            <a:ext cx="2657475" cy="1213209"/>
          </a:xfrm>
          <a:prstGeom prst="rect">
            <a:avLst/>
          </a:prstGeom>
        </p:spPr>
      </p:pic>
    </p:spTree>
    <p:extLst>
      <p:ext uri="{BB962C8B-B14F-4D97-AF65-F5344CB8AC3E}">
        <p14:creationId xmlns:p14="http://schemas.microsoft.com/office/powerpoint/2010/main" val="3744832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350" y="0"/>
            <a:ext cx="3371850" cy="572700"/>
          </a:xfrm>
        </p:spPr>
        <p:txBody>
          <a:bodyPr/>
          <a:lstStyle/>
          <a:p>
            <a:pPr algn="just"/>
            <a:r>
              <a:rPr lang="en-US" sz="2400" b="1" dirty="0" smtClean="0"/>
              <a:t>INDEX</a:t>
            </a:r>
            <a:r>
              <a:rPr lang="en-US" u="sng" dirty="0" smtClean="0"/>
              <a:t/>
            </a:r>
            <a:br>
              <a:rPr lang="en-US" u="sng" dirty="0" smtClean="0"/>
            </a:br>
            <a:r>
              <a:rPr lang="en-US" sz="2000" u="sng" dirty="0" smtClean="0"/>
              <a:t/>
            </a:r>
            <a:br>
              <a:rPr lang="en-US" sz="2000" u="sng" dirty="0" smtClean="0"/>
            </a:br>
            <a:r>
              <a:rPr lang="en-US" sz="1600" dirty="0" smtClean="0">
                <a:solidFill>
                  <a:schemeClr val="bg1"/>
                </a:solidFill>
              </a:rPr>
              <a:t/>
            </a:r>
            <a:br>
              <a:rPr lang="en-US" sz="1600" dirty="0" smtClean="0">
                <a:solidFill>
                  <a:schemeClr val="bg1"/>
                </a:solidFill>
              </a:rPr>
            </a:br>
            <a:endParaRPr lang="en-US" sz="1600" u="sng" dirty="0"/>
          </a:p>
        </p:txBody>
      </p:sp>
      <p:sp>
        <p:nvSpPr>
          <p:cNvPr id="6" name="Text Placeholder 5"/>
          <p:cNvSpPr>
            <a:spLocks noGrp="1"/>
          </p:cNvSpPr>
          <p:nvPr>
            <p:ph type="body" idx="1"/>
          </p:nvPr>
        </p:nvSpPr>
        <p:spPr>
          <a:xfrm>
            <a:off x="172350" y="572700"/>
            <a:ext cx="4660050" cy="4570800"/>
          </a:xfrm>
        </p:spPr>
        <p:txBody>
          <a:bodyPr/>
          <a:lstStyle/>
          <a:p>
            <a:r>
              <a:rPr lang="en-US" dirty="0" smtClean="0">
                <a:solidFill>
                  <a:schemeClr val="tx1"/>
                </a:solidFill>
              </a:rPr>
              <a:t>                    </a:t>
            </a:r>
            <a:r>
              <a:rPr lang="en-US" sz="1800" b="1" dirty="0" smtClean="0">
                <a:solidFill>
                  <a:schemeClr val="tx1"/>
                </a:solidFill>
              </a:rPr>
              <a:t>TOPIC</a:t>
            </a:r>
            <a:r>
              <a:rPr lang="en-US" sz="1600" b="1" dirty="0" smtClean="0">
                <a:solidFill>
                  <a:schemeClr val="tx1"/>
                </a:solidFill>
              </a:rPr>
              <a:t> </a:t>
            </a:r>
          </a:p>
          <a:p>
            <a:endParaRPr lang="en-US" sz="1600" b="1" dirty="0" smtClean="0">
              <a:solidFill>
                <a:schemeClr val="tx1"/>
              </a:solidFill>
            </a:endParaRPr>
          </a:p>
          <a:p>
            <a:r>
              <a:rPr lang="en-US" sz="1600" b="1" dirty="0" smtClean="0">
                <a:solidFill>
                  <a:schemeClr val="tx1"/>
                </a:solidFill>
              </a:rPr>
              <a:t>     </a:t>
            </a:r>
            <a:r>
              <a:rPr lang="en-US" sz="1600" b="1" dirty="0">
                <a:solidFill>
                  <a:schemeClr val="tx1"/>
                </a:solidFill>
              </a:rPr>
              <a:t>Introduction </a:t>
            </a:r>
            <a:r>
              <a:rPr lang="en-US" sz="1600" b="1" dirty="0" smtClean="0">
                <a:solidFill>
                  <a:schemeClr val="tx1"/>
                </a:solidFill>
              </a:rPr>
              <a:t>          ----------------------------</a:t>
            </a:r>
            <a:endParaRPr lang="en-US" sz="1600" b="1" dirty="0">
              <a:solidFill>
                <a:schemeClr val="tx1"/>
              </a:solidFill>
            </a:endParaRPr>
          </a:p>
          <a:p>
            <a:r>
              <a:rPr lang="en-US" sz="1600" b="1" dirty="0">
                <a:solidFill>
                  <a:schemeClr val="tx1"/>
                </a:solidFill>
              </a:rPr>
              <a:t>     </a:t>
            </a:r>
            <a:r>
              <a:rPr lang="en-US" sz="1600" b="1" dirty="0" smtClean="0">
                <a:solidFill>
                  <a:schemeClr val="tx1"/>
                </a:solidFill>
              </a:rPr>
              <a:t>Problem Comprehension  -----------------</a:t>
            </a:r>
          </a:p>
          <a:p>
            <a:r>
              <a:rPr lang="en-US" sz="1600" b="1" dirty="0">
                <a:solidFill>
                  <a:schemeClr val="tx1"/>
                </a:solidFill>
              </a:rPr>
              <a:t>     </a:t>
            </a:r>
            <a:r>
              <a:rPr lang="en-US" sz="1600" b="1" dirty="0" smtClean="0">
                <a:solidFill>
                  <a:schemeClr val="tx1"/>
                </a:solidFill>
              </a:rPr>
              <a:t>Dataset Description -------------------------</a:t>
            </a:r>
          </a:p>
          <a:p>
            <a:r>
              <a:rPr lang="en-US" sz="1600" b="1" dirty="0">
                <a:solidFill>
                  <a:schemeClr val="tx1"/>
                </a:solidFill>
              </a:rPr>
              <a:t>     </a:t>
            </a:r>
            <a:r>
              <a:rPr lang="en-US" sz="1600" b="1" dirty="0" smtClean="0">
                <a:solidFill>
                  <a:schemeClr val="tx1"/>
                </a:solidFill>
              </a:rPr>
              <a:t>Data Exploration ------------------------------</a:t>
            </a:r>
          </a:p>
          <a:p>
            <a:r>
              <a:rPr lang="en-US" sz="1600" b="1" dirty="0">
                <a:solidFill>
                  <a:schemeClr val="tx1"/>
                </a:solidFill>
              </a:rPr>
              <a:t>     </a:t>
            </a:r>
            <a:r>
              <a:rPr lang="en-US" sz="1600" b="1" dirty="0" smtClean="0">
                <a:solidFill>
                  <a:schemeClr val="tx1"/>
                </a:solidFill>
              </a:rPr>
              <a:t>Extracting Statistics -------------------------</a:t>
            </a:r>
          </a:p>
          <a:p>
            <a:r>
              <a:rPr lang="en-US" sz="1600" b="1" dirty="0">
                <a:solidFill>
                  <a:schemeClr val="tx1"/>
                </a:solidFill>
              </a:rPr>
              <a:t>     </a:t>
            </a:r>
            <a:r>
              <a:rPr lang="en-US" sz="1600" b="1" dirty="0" smtClean="0">
                <a:solidFill>
                  <a:schemeClr val="tx1"/>
                </a:solidFill>
              </a:rPr>
              <a:t>Data </a:t>
            </a:r>
            <a:r>
              <a:rPr lang="en-US" sz="1600" b="1" dirty="0">
                <a:solidFill>
                  <a:schemeClr val="tx1"/>
                </a:solidFill>
              </a:rPr>
              <a:t>Cleaning </a:t>
            </a:r>
            <a:r>
              <a:rPr lang="en-US" sz="1600" b="1" dirty="0" smtClean="0">
                <a:solidFill>
                  <a:schemeClr val="tx1"/>
                </a:solidFill>
              </a:rPr>
              <a:t> ---------------------------------</a:t>
            </a:r>
          </a:p>
          <a:p>
            <a:pPr marL="139700" indent="0">
              <a:buNone/>
            </a:pPr>
            <a:r>
              <a:rPr lang="en-US" sz="1600" b="1" dirty="0" smtClean="0">
                <a:solidFill>
                  <a:schemeClr val="tx1"/>
                </a:solidFill>
              </a:rPr>
              <a:t>           Exploratory&amp;Visualization Analysis----</a:t>
            </a:r>
          </a:p>
          <a:p>
            <a:pPr marL="139700" indent="0">
              <a:buNone/>
            </a:pPr>
            <a:r>
              <a:rPr lang="en-US" sz="1600" b="1" dirty="0">
                <a:solidFill>
                  <a:schemeClr val="tx1"/>
                </a:solidFill>
              </a:rPr>
              <a:t>           </a:t>
            </a:r>
            <a:r>
              <a:rPr lang="en-US" sz="1600" b="1" dirty="0">
                <a:solidFill>
                  <a:schemeClr val="tx1"/>
                </a:solidFill>
              </a:rPr>
              <a:t>EDA on Review </a:t>
            </a:r>
            <a:r>
              <a:rPr lang="en-US" sz="1600" b="1" dirty="0">
                <a:solidFill>
                  <a:schemeClr val="tx1"/>
                </a:solidFill>
              </a:rPr>
              <a:t>Dataset --------------------</a:t>
            </a:r>
          </a:p>
          <a:p>
            <a:pPr marL="139700" indent="0">
              <a:buNone/>
            </a:pPr>
            <a:r>
              <a:rPr lang="en-US" sz="1600" b="1" dirty="0">
                <a:solidFill>
                  <a:schemeClr val="bg1"/>
                </a:solidFill>
              </a:rPr>
              <a:t> </a:t>
            </a:r>
            <a:r>
              <a:rPr lang="en-US" sz="1600" b="1" dirty="0" smtClean="0">
                <a:solidFill>
                  <a:schemeClr val="bg1"/>
                </a:solidFill>
              </a:rPr>
              <a:t>          </a:t>
            </a:r>
            <a:r>
              <a:rPr lang="en-US" sz="1600" b="1" dirty="0" smtClean="0">
                <a:solidFill>
                  <a:schemeClr val="tx1"/>
                </a:solidFill>
              </a:rPr>
              <a:t>Data Cleaning on review Dataset -------</a:t>
            </a:r>
          </a:p>
          <a:p>
            <a:pPr marL="139700" indent="0">
              <a:buNone/>
            </a:pPr>
            <a:r>
              <a:rPr lang="en-US" sz="1600" b="1" dirty="0">
                <a:solidFill>
                  <a:schemeClr val="tx1"/>
                </a:solidFill>
              </a:rPr>
              <a:t> </a:t>
            </a:r>
            <a:r>
              <a:rPr lang="en-US" sz="1600" b="1" dirty="0" smtClean="0">
                <a:solidFill>
                  <a:schemeClr val="tx1"/>
                </a:solidFill>
              </a:rPr>
              <a:t>          Visualization Analysis ----------------------</a:t>
            </a:r>
          </a:p>
          <a:p>
            <a:pPr marL="139700" indent="0">
              <a:buNone/>
            </a:pPr>
            <a:r>
              <a:rPr lang="en-US" sz="1600" b="1" dirty="0">
                <a:solidFill>
                  <a:schemeClr val="tx1"/>
                </a:solidFill>
              </a:rPr>
              <a:t> </a:t>
            </a:r>
            <a:r>
              <a:rPr lang="en-US" sz="1600" b="1" dirty="0" smtClean="0">
                <a:solidFill>
                  <a:schemeClr val="tx1"/>
                </a:solidFill>
              </a:rPr>
              <a:t>          Conclusion -------------------------------------</a:t>
            </a:r>
          </a:p>
          <a:p>
            <a:pPr marL="139700" indent="0">
              <a:buNone/>
            </a:pPr>
            <a:r>
              <a:rPr lang="en-US" sz="1600" b="1" dirty="0">
                <a:solidFill>
                  <a:schemeClr val="tx1"/>
                </a:solidFill>
              </a:rPr>
              <a:t> </a:t>
            </a:r>
            <a:r>
              <a:rPr lang="en-US" sz="1600" b="1" dirty="0" smtClean="0">
                <a:solidFill>
                  <a:schemeClr val="tx1"/>
                </a:solidFill>
              </a:rPr>
              <a:t>           </a:t>
            </a:r>
            <a:endParaRPr lang="en-US" sz="1600" b="1" dirty="0">
              <a:solidFill>
                <a:schemeClr val="tx1"/>
              </a:solidFill>
            </a:endParaRPr>
          </a:p>
          <a:p>
            <a:pPr marL="139700" indent="0">
              <a:buNone/>
            </a:pPr>
            <a:endParaRPr lang="en-US" sz="1600" b="1" dirty="0" smtClean="0">
              <a:solidFill>
                <a:schemeClr val="bg1"/>
              </a:solidFill>
            </a:endParaRPr>
          </a:p>
          <a:p>
            <a:pPr marL="139700" indent="0">
              <a:buNone/>
            </a:pPr>
            <a:r>
              <a:rPr lang="en-US" sz="1600" b="1" dirty="0">
                <a:solidFill>
                  <a:schemeClr val="bg1"/>
                </a:solidFill>
              </a:rPr>
              <a:t> </a:t>
            </a:r>
            <a:r>
              <a:rPr lang="en-US" sz="1600" b="1" dirty="0" smtClean="0">
                <a:solidFill>
                  <a:schemeClr val="bg1"/>
                </a:solidFill>
              </a:rPr>
              <a:t>          </a:t>
            </a:r>
          </a:p>
          <a:p>
            <a:pPr marL="139700" indent="0">
              <a:buNone/>
            </a:pPr>
            <a:r>
              <a:rPr lang="en-US" sz="1600" b="1" dirty="0">
                <a:solidFill>
                  <a:schemeClr val="bg1"/>
                </a:solidFill>
              </a:rPr>
              <a:t> </a:t>
            </a:r>
            <a:r>
              <a:rPr lang="en-US" sz="1600" b="1" dirty="0" smtClean="0">
                <a:solidFill>
                  <a:schemeClr val="bg1"/>
                </a:solidFill>
              </a:rPr>
              <a:t>           </a:t>
            </a:r>
          </a:p>
          <a:p>
            <a:pPr marL="139700" indent="0">
              <a:buNone/>
            </a:pPr>
            <a:r>
              <a:rPr lang="en-US" sz="1600" b="1" dirty="0">
                <a:solidFill>
                  <a:schemeClr val="tx1"/>
                </a:solidFill>
              </a:rPr>
              <a:t> </a:t>
            </a:r>
            <a:r>
              <a:rPr lang="en-US" sz="1600" b="1" dirty="0" smtClean="0">
                <a:solidFill>
                  <a:schemeClr val="tx1"/>
                </a:solidFill>
              </a:rPr>
              <a:t>          </a:t>
            </a:r>
          </a:p>
          <a:p>
            <a:pPr marL="139700" indent="0">
              <a:buNone/>
            </a:pPr>
            <a:endParaRPr lang="en-US" sz="1600" b="1" dirty="0">
              <a:solidFill>
                <a:schemeClr val="tx1"/>
              </a:solidFill>
            </a:endParaRPr>
          </a:p>
        </p:txBody>
      </p:sp>
      <p:sp>
        <p:nvSpPr>
          <p:cNvPr id="7" name="Text Placeholder 6"/>
          <p:cNvSpPr>
            <a:spLocks noGrp="1"/>
          </p:cNvSpPr>
          <p:nvPr>
            <p:ph type="body" idx="2"/>
          </p:nvPr>
        </p:nvSpPr>
        <p:spPr>
          <a:xfrm>
            <a:off x="4832400" y="572700"/>
            <a:ext cx="3999900" cy="3996175"/>
          </a:xfrm>
        </p:spPr>
        <p:txBody>
          <a:bodyPr/>
          <a:lstStyle/>
          <a:p>
            <a:r>
              <a:rPr lang="en-US" sz="1800" b="1" dirty="0">
                <a:solidFill>
                  <a:schemeClr val="tx1"/>
                </a:solidFill>
              </a:rPr>
              <a:t>PAGE No</a:t>
            </a:r>
            <a:r>
              <a:rPr lang="en-US" sz="1800" b="1" dirty="0" smtClean="0">
                <a:solidFill>
                  <a:schemeClr val="tx1"/>
                </a:solidFill>
              </a:rPr>
              <a:t>.</a:t>
            </a:r>
          </a:p>
          <a:p>
            <a:endParaRPr lang="en-US" sz="1800" b="1" dirty="0" smtClean="0">
              <a:solidFill>
                <a:schemeClr val="tx1"/>
              </a:solidFill>
            </a:endParaRPr>
          </a:p>
          <a:p>
            <a:r>
              <a:rPr lang="en-US" sz="1600" b="1" dirty="0" smtClean="0">
                <a:solidFill>
                  <a:schemeClr val="tx1"/>
                </a:solidFill>
              </a:rPr>
              <a:t>0-1</a:t>
            </a:r>
          </a:p>
          <a:p>
            <a:r>
              <a:rPr lang="en-US" sz="1600" b="1" dirty="0" smtClean="0">
                <a:solidFill>
                  <a:schemeClr val="tx1"/>
                </a:solidFill>
              </a:rPr>
              <a:t>2-3</a:t>
            </a:r>
          </a:p>
          <a:p>
            <a:r>
              <a:rPr lang="en-US" sz="1600" b="1" dirty="0" smtClean="0">
                <a:solidFill>
                  <a:schemeClr val="tx1"/>
                </a:solidFill>
              </a:rPr>
              <a:t>4-5</a:t>
            </a:r>
          </a:p>
          <a:p>
            <a:r>
              <a:rPr lang="en-US" sz="1600" b="1" dirty="0" smtClean="0">
                <a:solidFill>
                  <a:schemeClr val="tx1"/>
                </a:solidFill>
              </a:rPr>
              <a:t>6-9</a:t>
            </a:r>
          </a:p>
          <a:p>
            <a:r>
              <a:rPr lang="en-US" sz="1600" b="1" dirty="0" smtClean="0">
                <a:solidFill>
                  <a:schemeClr val="tx1"/>
                </a:solidFill>
              </a:rPr>
              <a:t>10</a:t>
            </a:r>
          </a:p>
          <a:p>
            <a:r>
              <a:rPr lang="en-US" sz="1600" b="1" dirty="0" smtClean="0">
                <a:solidFill>
                  <a:schemeClr val="tx1"/>
                </a:solidFill>
              </a:rPr>
              <a:t>11-16</a:t>
            </a:r>
          </a:p>
          <a:p>
            <a:r>
              <a:rPr lang="en-US" sz="1600" b="1" dirty="0" smtClean="0">
                <a:solidFill>
                  <a:schemeClr val="tx1"/>
                </a:solidFill>
              </a:rPr>
              <a:t>17-32</a:t>
            </a:r>
          </a:p>
          <a:p>
            <a:r>
              <a:rPr lang="en-US" sz="1600" b="1" dirty="0">
                <a:solidFill>
                  <a:schemeClr val="tx1"/>
                </a:solidFill>
              </a:rPr>
              <a:t> </a:t>
            </a:r>
            <a:r>
              <a:rPr lang="en-US" sz="1600" b="1" dirty="0" smtClean="0">
                <a:solidFill>
                  <a:schemeClr val="tx1"/>
                </a:solidFill>
              </a:rPr>
              <a:t>33</a:t>
            </a:r>
          </a:p>
          <a:p>
            <a:r>
              <a:rPr lang="en-US" sz="1600" b="1" dirty="0">
                <a:solidFill>
                  <a:schemeClr val="tx1"/>
                </a:solidFill>
              </a:rPr>
              <a:t> </a:t>
            </a:r>
            <a:r>
              <a:rPr lang="en-US" sz="1600" b="1" dirty="0" smtClean="0">
                <a:solidFill>
                  <a:schemeClr val="tx1"/>
                </a:solidFill>
              </a:rPr>
              <a:t>34</a:t>
            </a:r>
          </a:p>
          <a:p>
            <a:r>
              <a:rPr lang="en-US" sz="1600" b="1" dirty="0">
                <a:solidFill>
                  <a:schemeClr val="tx1"/>
                </a:solidFill>
              </a:rPr>
              <a:t> </a:t>
            </a:r>
            <a:r>
              <a:rPr lang="en-US" sz="1600" b="1" dirty="0" smtClean="0">
                <a:solidFill>
                  <a:schemeClr val="tx1"/>
                </a:solidFill>
              </a:rPr>
              <a:t>35-38</a:t>
            </a:r>
          </a:p>
          <a:p>
            <a:r>
              <a:rPr lang="en-US" sz="1600" b="1" dirty="0">
                <a:solidFill>
                  <a:schemeClr val="tx1"/>
                </a:solidFill>
              </a:rPr>
              <a:t> </a:t>
            </a:r>
            <a:r>
              <a:rPr lang="en-US" sz="1600" b="1" dirty="0" smtClean="0">
                <a:solidFill>
                  <a:schemeClr val="tx1"/>
                </a:solidFill>
              </a:rPr>
              <a:t>39</a:t>
            </a:r>
            <a:endParaRPr lang="en-US" sz="1600" b="1" dirty="0">
              <a:solidFill>
                <a:schemeClr val="tx1"/>
              </a:solidFill>
            </a:endParaRPr>
          </a:p>
        </p:txBody>
      </p:sp>
    </p:spTree>
    <p:extLst>
      <p:ext uri="{BB962C8B-B14F-4D97-AF65-F5344CB8AC3E}">
        <p14:creationId xmlns:p14="http://schemas.microsoft.com/office/powerpoint/2010/main" val="2435211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134F5C"/>
                </a:solidFill>
                <a:latin typeface="Montserrat"/>
                <a:ea typeface="Montserrat"/>
                <a:cs typeface="Montserrat"/>
              </a:rPr>
              <a:t>Exploring </a:t>
            </a:r>
            <a:r>
              <a:rPr lang="en-US" sz="2400" b="1" dirty="0">
                <a:solidFill>
                  <a:schemeClr val="tx1"/>
                </a:solidFill>
                <a:latin typeface="Montserrat"/>
                <a:ea typeface="Montserrat"/>
                <a:cs typeface="Montserrat"/>
              </a:rPr>
              <a:t>'Categories</a:t>
            </a:r>
            <a:r>
              <a:rPr lang="en-US" sz="2400" b="1" dirty="0">
                <a:solidFill>
                  <a:srgbClr val="134F5C"/>
                </a:solidFill>
                <a:latin typeface="Montserrat"/>
                <a:ea typeface="Montserrat"/>
                <a:cs typeface="Montserrat"/>
              </a:rPr>
              <a:t>' of </a:t>
            </a:r>
            <a:r>
              <a:rPr lang="en-US" sz="2400" b="1" dirty="0" smtClean="0">
                <a:solidFill>
                  <a:srgbClr val="134F5C"/>
                </a:solidFill>
                <a:latin typeface="Montserrat"/>
                <a:ea typeface="Montserrat"/>
                <a:cs typeface="Montserrat"/>
              </a:rPr>
              <a:t>Apps:</a:t>
            </a:r>
            <a:r>
              <a:rPr lang="en-US" dirty="0"/>
              <a:t/>
            </a:r>
            <a:br>
              <a:rPr lang="en-US" dirty="0"/>
            </a:br>
            <a:endParaRPr lang="en-US" dirty="0"/>
          </a:p>
        </p:txBody>
      </p:sp>
      <p:sp>
        <p:nvSpPr>
          <p:cNvPr id="5" name="Text Placeholder 4"/>
          <p:cNvSpPr>
            <a:spLocks noGrp="1"/>
          </p:cNvSpPr>
          <p:nvPr>
            <p:ph type="body" idx="1"/>
          </p:nvPr>
        </p:nvSpPr>
        <p:spPr>
          <a:xfrm>
            <a:off x="161925" y="1017725"/>
            <a:ext cx="8670375" cy="3551150"/>
          </a:xfrm>
        </p:spPr>
        <p:txBody>
          <a:bodyPr/>
          <a:lstStyle/>
          <a:p>
            <a:pPr marL="114300" indent="0">
              <a:buNone/>
            </a:pPr>
            <a:r>
              <a:rPr lang="en-US" sz="1400" dirty="0">
                <a:solidFill>
                  <a:schemeClr val="lt1"/>
                </a:solidFill>
                <a:latin typeface="Montserrat"/>
                <a:ea typeface="Montserrat"/>
                <a:cs typeface="Montserrat"/>
              </a:rPr>
              <a:t>With more than 1 billion active users in 190 countries around the world, Google Play continues to be an important distribution platform to build a global audience. For businesses to get their apps in front of users, it's important to make them more quickly and easily discoverable on Google Play. To improve the overall search experience, Google has introduced the concept of </a:t>
            </a:r>
            <a:r>
              <a:rPr lang="en-US" sz="1400" dirty="0" smtClean="0">
                <a:solidFill>
                  <a:schemeClr val="lt1"/>
                </a:solidFill>
                <a:latin typeface="Montserrat"/>
                <a:ea typeface="Montserrat"/>
                <a:cs typeface="Montserrat"/>
              </a:rPr>
              <a:t>grouping </a:t>
            </a:r>
            <a:r>
              <a:rPr lang="en-US" sz="1400" dirty="0">
                <a:solidFill>
                  <a:schemeClr val="lt1"/>
                </a:solidFill>
                <a:latin typeface="Montserrat"/>
                <a:ea typeface="Montserrat"/>
                <a:cs typeface="Montserrat"/>
              </a:rPr>
              <a:t>apps into categories</a:t>
            </a:r>
            <a:r>
              <a:rPr lang="en-US" sz="1400" dirty="0" smtClean="0">
                <a:solidFill>
                  <a:schemeClr val="lt1"/>
                </a:solidFill>
                <a:latin typeface="Montserrat"/>
                <a:ea typeface="Montserrat"/>
                <a:cs typeface="Montserrat"/>
              </a:rPr>
              <a:t>.</a:t>
            </a:r>
          </a:p>
          <a:p>
            <a:pPr marL="114300" indent="0">
              <a:buNone/>
            </a:pPr>
            <a:endParaRPr lang="en-US" sz="1400" dirty="0" smtClean="0">
              <a:solidFill>
                <a:schemeClr val="lt1"/>
              </a:solidFill>
              <a:latin typeface="Montserrat"/>
              <a:ea typeface="Montserrat"/>
              <a:cs typeface="Montserrat"/>
            </a:endParaRPr>
          </a:p>
        </p:txBody>
      </p:sp>
      <p:sp>
        <p:nvSpPr>
          <p:cNvPr id="6" name="Rectangle 5"/>
          <p:cNvSpPr/>
          <p:nvPr/>
        </p:nvSpPr>
        <p:spPr>
          <a:xfrm>
            <a:off x="161925" y="2486025"/>
            <a:ext cx="5812876" cy="2438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114300" lvl="0">
              <a:lnSpc>
                <a:spcPct val="115000"/>
              </a:lnSpc>
              <a:buClr>
                <a:srgbClr val="F5FDFF"/>
              </a:buClr>
              <a:buSzPts val="1800"/>
            </a:pPr>
            <a:r>
              <a:rPr lang="en-US">
                <a:solidFill>
                  <a:srgbClr val="134F5C"/>
                </a:solidFill>
                <a:latin typeface="Montserrat"/>
                <a:ea typeface="Montserrat"/>
                <a:cs typeface="Montserrat"/>
              </a:rPr>
              <a:t>This brings us to the following questions:</a:t>
            </a:r>
          </a:p>
          <a:p>
            <a:pPr marL="457200" lvl="0" indent="-342900">
              <a:lnSpc>
                <a:spcPct val="115000"/>
              </a:lnSpc>
              <a:buClr>
                <a:srgbClr val="CC0000"/>
              </a:buClr>
              <a:buSzPts val="1800"/>
              <a:buFont typeface="Arial"/>
              <a:buChar char="●"/>
            </a:pPr>
            <a:r>
              <a:rPr lang="en-US">
                <a:solidFill>
                  <a:srgbClr val="134F5C"/>
                </a:solidFill>
                <a:latin typeface="Montserrat"/>
                <a:ea typeface="Montserrat"/>
                <a:cs typeface="Montserrat"/>
              </a:rPr>
              <a:t>Which top 3 category shares more number of apps?</a:t>
            </a:r>
          </a:p>
          <a:p>
            <a:pPr marL="457200" lvl="0" indent="-342900">
              <a:lnSpc>
                <a:spcPct val="115000"/>
              </a:lnSpc>
              <a:buClr>
                <a:srgbClr val="CC0000"/>
              </a:buClr>
              <a:buSzPts val="1800"/>
              <a:buFont typeface="Arial"/>
              <a:buChar char="●"/>
            </a:pPr>
            <a:r>
              <a:rPr lang="en-US">
                <a:solidFill>
                  <a:srgbClr val="134F5C"/>
                </a:solidFill>
                <a:latin typeface="Montserrat"/>
                <a:ea typeface="Montserrat"/>
                <a:cs typeface="Montserrat"/>
              </a:rPr>
              <a:t>Which are the top 25 categories comprising maximum paid and free apps?</a:t>
            </a:r>
          </a:p>
          <a:p>
            <a:pPr marL="457200" lvl="0" indent="-342900">
              <a:lnSpc>
                <a:spcPct val="115000"/>
              </a:lnSpc>
              <a:buClr>
                <a:srgbClr val="CC0000"/>
              </a:buClr>
              <a:buSzPts val="1800"/>
              <a:buFont typeface="Arial"/>
              <a:buChar char="●"/>
            </a:pPr>
            <a:r>
              <a:rPr lang="en-US">
                <a:solidFill>
                  <a:srgbClr val="134F5C"/>
                </a:solidFill>
                <a:latin typeface="Montserrat"/>
                <a:ea typeface="Montserrat"/>
                <a:cs typeface="Montserrat"/>
              </a:rPr>
              <a:t>Which categories of apps are less popular?  </a:t>
            </a:r>
            <a:endParaRPr lang="en-US" dirty="0">
              <a:solidFill>
                <a:srgbClr val="134F5C"/>
              </a:solidFill>
              <a:latin typeface="Montserrat"/>
              <a:ea typeface="Montserrat"/>
              <a:cs typeface="Montserrat"/>
            </a:endParaRPr>
          </a:p>
        </p:txBody>
      </p:sp>
      <p:pic>
        <p:nvPicPr>
          <p:cNvPr id="6146" name="Picture 2" descr="Milestone Mystery: Can you guess the faculty member? – The McNicholas  Mile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775" y="2486025"/>
            <a:ext cx="1971675" cy="2324101"/>
          </a:xfrm>
          <a:prstGeom prst="rect">
            <a:avLst/>
          </a:prstGeom>
          <a:noFill/>
          <a:extLst>
            <a:ext uri="{909E8E84-426E-40DD-AFC4-6F175D3DCCD1}">
              <a14:hiddenFill xmlns:a14="http://schemas.microsoft.com/office/drawing/2010/main">
                <a:solidFill>
                  <a:srgbClr val="FFFFFF"/>
                </a:solidFill>
              </a14:hiddenFill>
            </a:ext>
          </a:extLst>
        </p:spPr>
      </p:pic>
      <p:sp>
        <p:nvSpPr>
          <p:cNvPr id="7" name="Left Arrow 6"/>
          <p:cNvSpPr/>
          <p:nvPr/>
        </p:nvSpPr>
        <p:spPr>
          <a:xfrm>
            <a:off x="6111367" y="3571875"/>
            <a:ext cx="565658" cy="40005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526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02150"/>
            <a:ext cx="8520600" cy="572700"/>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top 3 category shares more number of apps?</a:t>
            </a:r>
            <a:r>
              <a:rPr lang="en-US" dirty="0"/>
              <a:t/>
            </a:r>
            <a:br>
              <a:rPr lang="en-US" dirty="0"/>
            </a:br>
            <a:endParaRPr lang="en-US" dirty="0"/>
          </a:p>
        </p:txBody>
      </p:sp>
      <p:pic>
        <p:nvPicPr>
          <p:cNvPr id="14" name="Picture 13"/>
          <p:cNvPicPr>
            <a:picLocks noChangeAspect="1"/>
          </p:cNvPicPr>
          <p:nvPr/>
        </p:nvPicPr>
        <p:blipFill>
          <a:blip r:embed="rId2"/>
          <a:stretch>
            <a:fillRect/>
          </a:stretch>
        </p:blipFill>
        <p:spPr>
          <a:xfrm>
            <a:off x="3468047" y="974788"/>
            <a:ext cx="5364528" cy="4068634"/>
          </a:xfrm>
          <a:prstGeom prst="rect">
            <a:avLst/>
          </a:prstGeom>
        </p:spPr>
      </p:pic>
      <p:sp>
        <p:nvSpPr>
          <p:cNvPr id="8" name="AutoShape 10" descr="data:image/png;base64,iVBORw0KGgoAAAANSUhEUgAAA5cAAANNCAYAAAADMIqsAAAABHNCSVQICAgIfAhkiAAAAAlwSFlzAAALEgAACxIB0t1+/AAAADh0RVh0U29mdHdhcmUAbWF0cGxvdGxpYiB2ZXJzaW9uMy4yLjIsIGh0dHA6Ly9tYXRwbG90bGliLm9yZy+WH4yJAAAgAElEQVR4nOzdd5hU1eHG8e+Und3ZQm+CgqJwUCyIhWJi771EiC2WGKOYYInJzxiTKLHFhsQWjcZeMHZREKVKV0SKwAGBpfey7OzMTr2/P+6QbAjowrB7t7yf55lnZ+fO3PvO7jLMO/fcc32O4yAiIiIiIiKSC7/XAURERERERKT+U7kUERERERGRnKlcioiIiIiISM5ULkVERERERCRnKpciIiIiIiKSM5VLERERERERyZnKpYhII2CMuccYs8EYs8brLLvKGFNqjDnZo20PN8Zc6cW2d8QYc5cx5lWvc4iIiOxI0OsAIiLiMsY8BlwJzAcuttauyN5+KdDbWjtwN9fbEfgN0Mlau25P5W0MrLVneJ0hF8YYH/Br4DpgP2AzMBkYZK2d/QOP3RdYAuRZa1M1HFVERBoA7bkUEakDjDFHA0cA7YAJwO3Z25sCvwXuzGH1HYGNjb1YGmN8xpjG9v/eEOAmYCDQAugKvA+c5WWoH2KM0YffIiL1kF68RUTqhv2ACdbauDFmFG4ZALgXeMhau/X7HpwtoY8DZwBR4B/AfcCJwEdAvjEmArxtrb1qu8c2B14BeuH+vzARuL7KntOxuHu7TgK6AWOAq621m6rs3folcBfgAx6x1j6cfezRwFO4pSYGvGatvXUH+VsBLwI/AjLAt8Bx1tpM9i49jDGPAp2AEcCV1trKamafCBwP9AQOyRaXx3HL/Hrgj9bat3bycx0LvGqtfc4YcxVwLTAF+DmwBRhgrR2+k8e2z27nWCACDLbW/q3Kz2UIcGD25/IOcKu1NpFd3h14LJsxCQyx1t6XXXXIGPMycAGwLPuz+GoH2+8C3Aj0sdZOq7LotSr3OQu4B9gfKAOet9belV08Pvt1izEG4BRr7WRjzDW4H3i0A6YB11lrl2bXd2r2ObfLbqc78Er25+cH7gB+AYRxf4+/ttaWVfk7uhb4M1BqjCkHRlhrH6+SdxbwZ2vtezv6mYuIiLca2ye4IiJ11bfAj40xYdwS960x5kjAWGtfr8bjHweaAp2B44Cf4RbAz3EL5yprbfH2xTLLD7yAW9w64padJ7a7z8+Aa4C9gBTwt+2WnwB0AU4F/q/KMZJDcItRE9wCs8MShztsdwXQGmiLW0KcKsv7AafjlvBDgW3PozrZr8AdFlqCWyY/A14H2gA/BZ4yxhy0k1zb6wVYoBXwIPB8dujpf8kWqY+AmUAH3N/pzcaY07J3SQO3ZNfTJ7t8QPaxJcDnuOWrPXAAMKrK6s8F3gSaAR/u4PlucxKwYrtiub0K3N9tM9y9mTcYY87PLjs2+7VZ9m9nsjHmPNzfzYW4v6svgDeyuVsBbwO/B1pmf059q2zrquzlBNy/0+IdZD8Ot3CfBrwEXL5tgTHmMNyf5cff83xERMRD2nMpIlIHWGvnGGPewd0rNh/4FfAB8HNjzEDgJ8By4EZr7ZaqjzXGBHBLUg9rbTlQbox5BLdUPV+NbW/E3XO2bX334u6drOoVa+2c7PI/At9sN9HN3dbaCmC2MeYF4BLcgpQEDjDGtLLWbsg+vx1J4hbXTtba73BLS1V/s9auym7/I6DHLmR/0Vr7bXb56UCptfaF7LIZ2Z/7xcDdO8lW1VJr7T+y63oJd69sW2D7iZKOAlpbawdlv19sjPkH7u/pU2vt9Cr3LTXGPINbrB4DzgbWWGsfyS6vBKZWuf8Ea+0n2QyvADfvJGtLYPX3PRlr7dgq384yxryRzfH+Th5yPXC/tXZedvv3AXcYYzplH/ettfbd7LK/AbdVeexlwKPW2sXZ5b8H5hhjrq5yn7uyf0cYYz4EnjHGdLHWLsT9ex66be+uiIjUPSqXIiJ1hLV2MDAYwBhzI+6wRD/uXrfDgf/DPRbz9u0e2grIA5ZWuW0p7l6eH2SMKcxu93SgefbmEmNMwFqbzn6/fLt152W3y06WH5K9/nNgEDDfGLMEt4QO20GMh3CH1Y7MDsF81lr7QJXlVctbFHeP3u5k7wT0MsZULehB3KG11fHvHNbaaDZr8Q7u1wlov912AmRLszGmK/AocCRQmM2wrXDuAyyqTgbcn0WBMSa4g0l3NuIW9p0yxvQCHgAOBkJAPvCv73lIJ2BI9sOLbXy4f2vtqfKzttY6xpgVVe7Xnv/9Gw3ilvNtqj6+0hgzFLjcGHM37gcWP/m+5yMiIt7SsFgRkTrGGNMWt1AOwn3TP8tamwS+xB0Sur0NuHv+OlW5rSOwspqb/A1ggF7Z4avbhkNWHe65z3brTma3u7PlqwCstQuttZfgDkH9K/C2MaZo+wDW2nJr7W+stZ1xh33eaow5aQ9lrzq8djkwzlrbrMql2Fp7QzW2tSuWA0u2206JtfbM7PKncfdQd8nmvqNK5uW4w0ZzNQrYOzu8emdexx1au4+1tinw9yo5nB3cfznwy+2eV9haOwl3L+ne2+6YHS68d5XHruJ//0ZTwNoqt22/zZdw93ieBESttZO/57mIiIjHVC5FROqeR3GHB0ZxJzk5yhhTjDspzeLt75zdQ/cWcK8xpiQ7RPFWoLrnQyzBPVZxizGmBe6EKtu73BhzUHZP4SDciYHSVZb/0RhTmJ2I5mpgKIAx5nJjTOvsxDzb9uJl2I4x5mxjzAHZQlKGe0zi/9xvN7NXNQzoaoy5whiTl70cZYw5sBrb2hXTcIcn/58xJmyMCRhjDjbGHFUl91YgYozpBlQtt8OAvYwxNxtj8rO/0167GiA7lPQp4A1jzPHGmJAxpsAY81NjzLa93yXApuxewqOBS6usYj3u76Bq0f078Pvs7xljTFNjzMXZZR/jTph0fnbSpBtxJ/bZ5g3gFmPMftm/5/twh7nu9DQn2TKZAR6h+nuXRUTEIyqXIiJ1iDHmRNwJVN4DyE7G8jHuHqMTcIcw7sivcSdnWYx7KpPXgX9Wc7OP4c7eue2YyBE7uM8ruLO5rgEK+M9sttuMA77D3Vv2sLV2ZPb203EnJ4rgTu7zU2ttbAfr74J7jGYEd2bap6y12x87ubvZ/y17TOqpuMc+rso+n7/iDgfdY7LF+2zcY0OXZPM9hzvpErjHIl4KlOPO7Dt0u4ynAOdk8y3E/d3vjoG4k+Y8iVvuF+HOMvtRdvkAYFB2ZtY/UWXCpeyHG/cCE40xW4wxvbN/l38F3jTGbAXm4E4YRfaY2otxJzraCBwEfAXEs6v8J+7f0fjsz6QS9+/2h7yMO8y6uh+WiIiIR3yOs6NRLyIiIq6qp+PYwbJ9cYtC3vftgZLGJztj7grgsmp+ULCz9fwM93QnP9pj4UREpEZoQh8RERHZI7KnWpmKO1T5t7jHb+5shuDqrK8Qd+/qU3skoIiI1CgNixUREZE9pQ/u0NsNuMN6z9/JMOgflC2q63En/KnOuV5FRMRjGhYrIiIiIiIiOdOeSxEREREREcmZyqWIiIiIiIjkTOVSREREREREcqZyKSIiIiIiIjlTuRQREREREZGcqVyKiIiIiIhIzlQuRUREREREJGcqlyIiIiIiIpIzlUsRERERERHJmcqliIiIiIiI5EzlUkRERERERHKmcikiIiIiIiI5U7kUERERERGRnKlcioiIiIiISM5ULkVERERERCRnKpciIiIiIiKSM5VLERERERERyZnKpYiIiIiIiORM5VJERERERERypnIpIiIiIiIiOVO5FBERERERkZypXIqIiIiIiEjOVC5FREREREQkZyqXIiIiIiIikjOVSxEREREREcmZyqWIiIiIiIjkTOVSREREREREcqZyKSIiIiIiIjlTuRQREREREZGcqVyKiIiIiIhIzlQuRUREREREJGcqlyIiIiIiIpIzlUsRERERERHJmcqliIiIiIiI5EzlUkRERERERHKmcikiIiIiIiI5U7kUERERERGRnKlcioiIiIiISM5ULkVERERERCRnKpciIiIiIiKSM5VLERERERERyZnKpYiIiIiIiORM5VJERERERERypnIpIiIiIiIiOVO5FBERERERkZypXIqIiIiIiEjOVC5FREREREQkZ0GvA4iIiDQmxpi2wGCgN7AZSAAPWmvfyy5/DLgY2Mdam8nedhXwAnCKtfbz7G3nA+8BF1tr3zbGjAX2AmLZTX1nrf1JbT0vERERlUsREZFaYozxAe8DL1lrL83e1gk4N3vdD1wALAeOA8ZUefhs4KfA59nvLwFmbreJy6y1X9XYExAREfkeKpciIiK150QgYa39+7YbrLVLgcez3x4PfAsMxS2PVcvlF8CPjTF5QD5wAPBNLWQWERGpFh1zKSIiUnu6A19/z/JLgDdwh7uelS2S2zi4ey1PA84DPtzB418zxnyTvTy0hzKLiIhUi/ZcioiIeMQY8yTwI9zjLo8BzgRutdaWG2Om4hbJYVUe8iYwEGgK/Aa4Y7tValisiIh4RnsuRUREas+3QM9t31hrbwROAlrjFslmwGxjTClu6byk6oOttdOAQ4BW1toFtRNZRESkelQuRUREas9ooMAYc0OV2wqzXy8BrrXW7mut3RfYDzjFGFO43Tpu53/3WIqIiHhOw2JFRERqibXWyZ5CZLAx5nfAeqAC+DPu6Umur3LfCmPMBOCc7dYx/Hs28ZoxZtupSDZYa0/eo09ARETke/gcx/E6g4iIiIiIiNRzGhYrIiIiIiIiOVO5FBERERERkZypXIqIiIiIiEjOVC5FREREREQkZyqXIiIiIiIikjOVSxEREREREcmZyqWIiIiIiIjkTOVSREREREREcqZyKSIiIiIiIjlTuRQREREREZGcqVyKiIiIiIhIzlQuRUREREREJGcqlyIiIiIiIpIzlUsRERERERHJmcqliIiIiIiI5EzlUkRERERERHKmcikiIiIiIiI5U7kUERERERGRnKlcioiIiIiISM5ULkVERERERCRnKpciIiIiIiKSM5VLERERERERyZnKpYiIiIiIiORM5VJERERERERypnIpIiIiIiIiOVO5FBERERERkZwFvQ4gIiKyhxUALYDC7PXwdl93fD0VLyKTLgTHwedP4fOl8QVS+HwpfIE0Pl8ayABVv267ngIqgEj2UvV6BCgDooBTGz8AERERL6hciohIXVYItAFaAS2zl1Y4mZYkKjqQTrQD2uDzt8Sf15RgqASfP0CiIk6yMkOqMkM67pCshFQMkpWQjPlIxfwkKvwkYwH3UhEkFYd0wt2qLwA+P/gD4PNV+T7o4PM7+IMZ/AEHX8DBH3AIhDKEijPkF6fJL3EIFUOoCEKFfvIKAwTDefgDAdLJGJlkBZlUBCdTBr4NBPKWEyouxedbDazJXlYD64CkBz9zERGR3eJzHH2IKiIinvDjFsdOQEegI4nIAaTiBp+/E8GCtviDBVSWVVJZliK6ASrW+4msyyOyLp/oRh+xTRDdDNGNuNc3QSLi7bPaGX8QCppAflMoaOpeD7eA4tZQsleapntX0mTvFCXtoKhViFBxPulElFR8I056LT7/ckJFpQRCK4AVwHfAIqDc2ycmIiLiUrkUEZGaVAx0Aw4kk+5CfGs3nMz++PM6ECpsSTKWpHxNgs2lPjYtLmBzaYiyFVC23L1UbPA6v3d8fihsCSXtoLgNFLeD4rbQtEOcFp3jtNgfSvYK46QqSVYux+ez5DeZhT/wHf8pnhvQUFwREaklKpciIrIntAQOBA4kGT2MZOwIAvldCIaaUrYiytq5ftbNLWLLMp9bHpdB2UpIVXqdu/4raQfN94MWnaFF5wxtDqygZZcMTfcuwB+EZMUKHOc7QsWzCIZmAzOB+UDC4+QiItLAqFyKiMiuaAn0AA4ivrUn6WQP8sL7gy+fzaUx1swOsmZ2ERssrF8AW5aCk/E6c+MVbg4t9suWz/0d2h9ewV6HOhS3DZOoWAHO14SbT8YtnDNxj/MUERHZLSqXIiKyMyXAETiZI6ksOwF/8Ej8ec3YYGOs+iaftXMK2LAA1s+H8jVeZ5VdkReG1gdC2+7QvkeCDkfEaGUKgDip2FzyiqaQVzAdmIX2coqISDWpXIqICLin4+gBHElsy/H4fEeTF27LhoVRlk0uYPm0fFbNgI0LQf9vNFxNOkC7g6HtIQ57HxGh3WFQ3KaAePkC8sKfkxceB0zGndFWRETkv6hciog0Pj6gM3A8lVtPwMn0JVS0D5tLoyyfmsfyqWFWzYB18yCT8jqreC1UDB16wj69MnQ+PkL7nvk46TIyqYmEm38GTALm4J7zU0REGjGVSxGRhu8/ZTK25SwCweNIJwtYMt5hyfgiVs2AtXMgFfc6p9QHPh+06gr79IJ9fxyl0zFpilqFSFTMIr/4UwKhCcBUYIvXUUVEpHapXIqINDw+YH/+XSbzjiOdyGfxOIdFo4oonQCbFnudURqSwhaw91GwT+8UnY+voG33MMnYcoIFH5BXMByYAGhqYBGRBk7lUkSk/lOZlLrFH4QOR8ABJ6fpdmYFLbsWkIh8TbjZ2/j8nwGz0fk3RUQaHJVLEZH6KQwcTzxyATjnkkk3YfHYjMqk1EkFTWHfH0PX0yrpcmqK/CZpMslRFDR9H/gcWO11RBERyZ3KpYhI/dEVOJXopv6Eio5i3dw4cz8oZuFIP2u/9TqbSPU13xc6nwDdzozQ6Zg8MqnV+PM+IlQ4DBiLTn0iIlIvqVyKiNRdfuDIRDpxYTwdv6Qor6ijf82cBF88EmLxGKgs8zqfSO78AdirhzuE9qDzKmi5fx6p+AgKmr4GjAAqvI4oIiLVo3IpIlK3FAAnViQr+vt9/nO3VG4JjCgdUTBq2ai8Yzock/l5695O6NnjA16HFKkxJe3AnAWH9ttK+8PzSUYnEG7+CvARsMnreCIisnMqlyL1kDGmJTAq+2073PPLrc9+fy7wOHAQ7p6vYcBvrbWJ7GN/BDwKNMne/1Fr7bPZZXcBEWvtw9tt7w/ApdntZIBfWmun1siTa5xaAGdtjW+9LD+Yf9yiLYsSw5cMLxm9bLRvWfmyf9+pW4tuvHjq807R/fv4vIsqUosKmkHX0+CQiyPs9+MQydgsCpq+iM//PrDS63giIvLfgl4HEJFdZ63dCPSA/y6Exhgf7vnlnrbWnmeMCQDPAvcCvzXGtANeB8631n5tjGkFfGqMWWmt/XhH2zLG9AHOBnpaa+PZx4Rq+jk2Avm4hXJAKBD60Vdrv0qOWDKiePyK8WyOby7Y0QPmb5pPGsfH/ifAojG1HFfEA5VbYNZQmDW0mLww7H/SkRx80UF0Pe1h0slS8otfwh98B1jodVQREVG5FGloTgQqrbUvAFhr08aYW4Alxpg/AzcCL1prv84u32CM+R1wF7DDcgnsBWyw1sa3PaaGn0ND5gN6VSQrfhHwBfov3LwwM9QOLfl82edUJCvyq7OCscvHpc8+8lq/f9EY7b2UxiUZg/nDYP6wQvxB2PdH3eh+wZ/pfv6fcFhKQZOn8Pnf5D+jOEREpJapXIo0LN2B6VVvsNZuNcYsAw7ILn9pu8d8lb19Z0YCfzLGLMA9ZcBQa+24PRe5Udg3kU5clUgnroskIyVv2bfCwxYPC6yu2PWzL3y27LPACUffmS4BHXcpjVcmBYvHwuKxBQy7BTof342eVz5A19MeIhWfRLjZU7iHBFR6nFREpFFRuRSR72WtjRhjjgB+DJwADDXG3G6tfdHbZHVeU+AnZfGyG4P+4IEfL/6Y9757r2DOhjk5rXTq6qnkh5sFKGkP5av2TFKR+szJwKLRsGh0IaFiOPCcEzjymiNpd0iATOod8kueBSYCmmRCRKSGqVyKNCxzgZ9UvcEY0wToCHyXXX4E8EGVuxwBfO9JEq21adxzz401xswGrgRe3FOhG5AgcEp5ovz6UCB06rTV01JvL3i7ePzK8aQyqT2ygVgqxpwNc9I9+wwIMPLOPbJOkQYjEYGZb8DMN0po0h4O7X8ZR15zAeEWUQLBfxAseBH3tVBERGqA3+sAIrJHjQIKjTE/A8hO6PMI7nGWUeBJ4CpjzLbJgFoCfwUe3NkKjatLlZt6AEtrKH99dVg0GX08loptWLh54dAhXw8556R/nVQwYNSA4tHLR++xYrnN8CUjAjFzRnqPrlSkodm6CiYM9vPYIcW8eGYbpr90G5Vls4htmYOTuQF3dIGIiOxBOhWJSD23/elDjDH7AE8B3XA/QPoEuG3bhDzGmGNxC2cJ7gQzj1lrn66yrpuBSJVNnId7apNmQAr3U//rNLEPe6Uz6cuiqeiAZCbZ9p0F74Q+XPRhsHRraY1vuH1Rez44/30K7u0AjjqmSLX5A7D/iXDENRXsf2KATPId8ksewz32XEREcqRyKSJSfT7g2K2JrX8I+UPHfrb0s8y7C98NT187HaeWD+caceEIp8Po+3zMeLVWtyvSYBS1hp4/S9Pr+kqC+SspaPoQ8AZQ4XU0EZH6SuVSROSHhYD+5YnyP1YkK9o/N/u5wg8XfeiLpWKeBfrNEbdmLi/pSvCFM3V4g0gufH53b2bvGyPOvn3zKp28T8J5gTuA+V5HExGpb1QuRUR2rlUinRiQdtK32E028OysZ0smrJxQ63spd+TwNofz1AlDMsUP7KtyKbIn+Pw4ty1g5JJ0qs/+LZMOzGwaznsA95QmGn8uIlINmi1WROR/HRhJRm4P+oL9Pl/6ufPCty+EF2xe4HWm/zJr/Sz8gXw/7XvAqm+8jiNS/3U5hQShzC9fnRAMBfzBMw5p1/v64/Z/pWOLwngo6B+cF/A/DWz2OqaISF2mPZciIi4fcOrWxNY7ffiOeHXuq3lD7dDgxsqNXufaqcHHD06fvGVDgPd+6XUUkXrPueqT9NB1+wRuf3f2f91+SIemXHds59gpB7Ulk3FeKMwPPohmzBYR2SGVSxFp7MIZJ3N5NBm9c3Pl5hbPzn62+JPFn5DIJLzO9YPO2O8M/tRjYLr40e4Br7OI1GvN98MZMJnD7h3P1sodnzqoXZMCrv3xfolLe3XMpDLOiCYFeXcDGjYgIlKFyqWINFZ7xVPxgRkyN85cP9P33Kzniqeumep1pl3SJNSEMf3GEHqoC1Ru8TqOSL3lnHZfZu7e/Z2znpz6gx/UlOQHuax3p/T1x3VO+H2+b5qE8/4MfA514GBsERGPqVyKSGPTI5KI3BH0B8/5aPFHvPTtSwVLt9bfEW5vnT00c+Cs9/yMe9DrKCL1U7AA57eLuPTl2UxetKnaD8sL+DivRwcGntQl0rwwb01JQd5dwFtAsqaiiojUdSqXItIYbDue8p5MJnPQi9++mP+vBf8KbE1s9TpXzq45+BpnwN6nZvKf7quhsSK747CfUn7iA+lD7p+0W/+GfD44vmsbbjq5S6RLm+LK/KD/vmDA/wwQ3cNJRUTqPJVLEWnoflyeKB9SnijvOuTrIUUjS0eScnZ8TFV91LlpZ94463UK723vdRSReskZMCXzxOyA/5HPFua8rkP3bsotJ3et6N25ZSoY8P0lL+B/CvDuhLgiIrVM5VJEGqojyxPlg+PpeM/B0weHhy0e5ss4Ga8z1Yix/cY6LT8Y6GP+MK+jiNQve/Ugc9UndL17LKk9+PJw0F5N+N3ppuLo/VokQwH/3dk9mSqZItLgqVyKSEPTvTxR/kjaSf/4iRlPhN9Z+I4vlWk4eyp35I+9/5i+yN/cH3jtJz6vs4jUJ84Fz6YnFhznu/yF6f6aWH/39k343WndKo7ar3kiFPDfFQz4nwUqa2JbIiJ1gcqliDQUB0QSkb8CZzwz65nQG/PfCMTTca8z1Yq+7fvy8DH3ZEoePKBG3iCLNEgFzXB+M59TH5/KwnUVNbqp7u2bcPsZ3SqO6NQ8kR8M/Cng9/0DaBwvUCLSqOiNiIjUd/tUJCtejiajs1+a+9K5J/3rpPCL377YaIolwFdrviIUauKnRWevo4jUG06PS511ZdF0TRdLgG9XbeWK56cV9X9mSvMpizc+EE2kVqUzzgAgv8Y3LiJSi7TnUkTqqzbRZPQun8931Zvz3ww8N/u5UEOY/XV3PXvyM+k+q+YG+Pg3XkcRqft8Ppxb5jp3jtroe23qslrf/GF7N+X2M7pFDt27WawoP3gL8AbQMA8KF5FGReVSROqb5rFU7Pc+fL96/7v3/X+f+ff8jZUbvc7kuQu7XMjvDrwqVTSkR9DrLCJ1XufjSf7kFafLoC88PU756P1aMOi87pEOzcIrSwrybgDGeJlHRCRXKpciUl8Ux9PxWx3H+d2npZ/6n/jmifCaijVeZ6ozWodbM/zC4eTfvw80oiHBIrvDueyd9AeRbv6bh86sE5NgnX3oXvzpnIOiBcHAtCbhvBuBuV5nEhHZHSqXIlLXFSQzyRtTmdSfJqycEHxs+mOFy8prfxhbffDR+R9l9p34lJ9pz3gdRaTuatIe59czOPqvX7A+kvA6zb+FAn6u6NMpc8vJXePA28UFwf8DVnudS0RkV2hCHxGpq3zAT6PJ6Iqpq6fefdnHlzW5deytKpbfY0TpCF/isH46bkvkezhH/jyzaH0kXZeKJUAineH5CUv8ff86Kvzml8v6xxLpRZXJ9D1AsdfZRESqS3suRaQuOjSSiPxzfWx9tz9P+nPRjHUzvM5TL3Rv2Z3nTnnGKb6/Y50Y6idS5wTycG5bxLVDFzBq/jqv03yvvZuHuePMA6PHm9aJ/GDg9oDf9zzQsE/aKyL1nvZcikhd0qIiWfGPSCIyZfD0wYef/8H5Kpa7YO7GuTg+v49OP/I6ikjd1O1sYiknXdeLJcCKzTEGvPZ1Yf9npjSbvbLskUhlah5wjNe5RES+j8qliNQFgXQm/ctYKlY6fMnwy09/9/TwWwve8mccjfDcFQ4O41eMTztHX6chKSI74PS9KfP6N5sCXufYFbNXlnH+kxOLbn931gGbo4mRkcrUUKCt17lERHZE5VJEvNYnkojMsZvtIz8b/rOSuyffXVAWL/M6U701cunIQKTT0WrlIttr3Q1aG67ESjIAACAASURBVP8jI63XSXbLsFmr+dEDowvf/HLZ+bFEelEynbkJ0KmHRKROUbkUEa+0iSQiQ8viZaPumXJPt/7D+hfN3zTf60z13pRVU8gPtwxQrB0bIlU5vW9If7WiPBNL1t/PXioSae75eF7onCcmFM1eUXZvpDI1H9A4eBGpM1QuRaS2+dOZ9HWxVGzR+9+9f/6pb58a/njJx15najCiqSjzNs5N0+sGr6OI1B2hYjikX2DQxwsbxPue79ZFuPDpSUW3vztr/83RxMjyyuRbaKisiNQBDeJFVkTqjUMjiciMhVsWPnr5J5cX//XLv4aiqajXmRqc4aUj/LEDz0x7nUOkrnAO7edsrqhMz17ZsIbcZ4fKhod+ufy87FDZm9FQWRHxkMqliNSGomgy+lhFsmLKo9MfPaTfR/2KFmxe4HWmBmvcinE+mnYM4NNLvAgAfW/i75PX1KuJfKqr6lDZWSvK7olUpr4FenidS0QaJ73zEJGadk40GV3yxcovrjvr3bPC/1rwL5+DJjOtSSvKV1CWKHM4pJ/XUUS817E3mcKW/OOLJV4nqVHfrYtw0dOTiu766NsukXhqUiyRfhAo8DqXiDQuKpciUlP2iSQin66pWPPmwNEDW9827rbwxsqNXmdqND5b+pmTPvzy+jtzicge4vT5dfrz78pxGslnWm9PX+E74aGx4UmLNtxYEU8tAPp6nUlEGg+VSxHZ03zpTPrqWCo27+W5L59w1rtnFU5dM9XrTI3O6GWj/dF23b2OIeKtotZwwMmBQcPm+byOUpvWR+L8/KWvCm/718x9ymLJzyviqaeBYq9ziUjDp3IpIntS60gi8smKyIrHL//k8qKnZz6dl8gkvM7UKH2z7huCeWE/bQ/2OoqIZ5wjrsqs2FSRXrml0usonhg+Zw3HPTQmPGreuiuj8dQi4BSvM4lIw6ZyKSJ7ylmxVGzBOwvfOfGCDy7QhD0eSzkppq6akqb3AK+jiHjD54deN/gfGr20QU7kU11bokkGvjkjPOC1r9tsjMTfj8RTrwHNvM4lIg2TyqWI5Kq4Ilnx4obYhrdu+PyGZg9/9XAomUl6nUmAT5eODEQ6H6tTkkjj1PU0EgQyH85c7XWSOmHsgvUc99DYwo9mrrowmkgtBs71OpOINDwqlyKSi97RZNSOXT6239nvnV04fe10r/NIFRNWTiBU3DZASIdaSePj9L0p/c6cMr3PqSIST/H7d2cXXP3Cl83XlVe+EYmnXgKKvM4lIg2HXnRFZHfkxVKxB8oT5aPvmHBH+9u/uD1ckazwOpNsZ0t8C6VlpRmO/oXXUURqV4vO0L5H4P7h871OUidNXbKJEx8eVzhq3tqLK+IpCxztdSYRaRhULkVkV3WLJCKzZq6f+etz3jsnPGrZKK/zyPcYUTrclzj4Qg2NlUbFOfq69JzVkUx5ZcrrKHVWJJ7ipje/Cf/27ZkdyiuTYyuT6buBoNe5RKR+U7kUkeryJzPJm6LJ6PRHpz/a9Rcjf1Go81bWfWOXj/OlWnTWa700HsECOPyKwL0jvtPffTV8MnsNpzw6PjxnZdlvyiuTXwGdvc4kIvWXXnhFpDo6RBKR8Yu3LL734o8uLvzXgn/ptaOeWLhlIYlM0keXU72OIlI7Dr6Q8spkesriTV4nqTfWbK3k4mcmFw35fOHBsUR6VjrjXA00qnODisieoTeIIvK9Mk6mfywVm/fy3JeP7j+sf9Gy8mVeR5JdNHr56HTmyJ87XucQqQ3OMTdnXvhyfaM+/cjucBx4bsKSwPlPTixasTn6eHll8iOgpde5RKR+UbkUkZ1pHklE3l1bsfb5q0ZcVfL0zKfz0o4O3auPPl86KlCxd0+VS2n42vfEabK3//HRC71OUm/ZteWcOnh80TvTV5wcTaQWACd6nUlE6g+VSxHZkZOiyejCjxd/fOa5759bNHfjXK/zSA6mrZlGqKCpn6YdvY4iUqOc3gPSE5aUZ1IZr5PUb/FUhrs+mpt/3cvTW2yNJYfFkum70HtGEakGvVCISFX+ylTlXWXxsg9vHntzy3um3pNfma70OpPkKJ6OM2vdzDR9bvQ6ikjNCTeHA88JDPp4vt7b7CETvtvAKYPHhReuLb+tvDI5BmjldSYRqdv0Aiwi2zSJJCIjlpQtue2CDy4onLxqstd5ZA8aXjoiEO16qsY1S4Pl9LjMWVsWTX+3Xufc3ZPWbo1zwVOTit6ctrx3NJGaB/TxOpOI1F0qlyIC0C2ajM75tPTTH1/6yaVF62Prvc4je9j4FeMJNGkfwK/T2EkD5PNBn18xZPxKTeRTA9IZh3s/mRca+MaMVpHK1Kh4Kv0bNJusiOyAyqWInB9Lxb56YNoDHe6afFdBKqOTjjdEa6NrWRddl+HwK7yOIrLndT6BVLCIN6ZpNuua9Pm8dZw+ZHy4dEP07vLK5CdAU68ziUjdonIp0ngFYqnYXzdVbnrtmk+vKXrvu/f0etDAfVo6kmSPSzTViTQ4Tt+B6WHzt3odo1FYsTnGOY9PKPpo5uoTKuKpeUAPrzOJSN2hN5MijVPzSCIyauHmhTde8MEFhXM2zPE6j9SCMcvH+OOtjYayScPSdG/o2Cdw7yfz9LddSxLpDHe8Nzv/9ndmtauIpyal0pnrvM4kInWDyqVI43NINBn99sNFH/a+cviVRZsqN3mdR2rJnI1z8PmDPvY+2usoInuMc+S1mYXrKtIbIgmvozQ6H81a7Tv3iQnh1WWVgyviqX8CeV5nEhFvqVyKNCIZJ9M/lopNGTRlULv7p92fn3J0fGVjknEyTFg5IU3v672OIrJnBPLgqGv8949crIl8PLJofQVnDPmi8Otlm/uXVyYnodOViDRqKpcijUMwmowO2Rjb+M8rPrmi8OPFH2v4WCM1culngUinPjoliTQMB55LLOmkx9h1Xidp1CLxFFf+c1rh61OXHVoRT80BDvU6k4h4Q+VSpOFrFUlExs/bNO/aCz68oNButl7nEQ9NWjWJUGGrAIUtvY4ikjOn702ZV2ds1F7LOiDjwP3D54fueG92m2giNRk43+tMIlL7VC5FGrae0WR07tsL3j7imk+vKSyLl3mdRzwWSUZYsHlBml6/9DqKSG7aHITTqov/0ZELvE4iVXzwzSrfT5+dUripIvF6LJm+C50PU6RRUbkUaaDSmfSV0WT0izsn3tnqkemPhDKOzkAhruFLhvsrDzxXB9xKveb0viE9fXkkU5nSa1tdM2tFGac9Nj5cuqHitkhl6kOgyOtMIlI7VC5FGp68imTFM+tj65+69JNLCz9b+pk+NZb/Mm7FOJ/TvFPQ6xwiuy2/BA65OHD3x1bvY+qo9eVxzn9yYtHo+WtPisRTXwMdvc4kIjVPL8oiDUtRJBH5bM6GOZdf+MGFhYu2LPI6j9RBS7cupTwZceh+oddRRHaLc2h/Z1N5LD1n1Vavo8j3iKcyDHzzm/CQzxd0jiZSM4FeXmcSkZqlcinScLSqSFZMGbN8TK/rP7u+sDxZ7nUeqcNGLRuVSfe8UuMJpX7qexNPT16jiXzqiX98sST4q9dnNIsmUqOBc73OIyI1R+VSpGHoFE1Gvx46f2jXOybcUaDzV8oPGbV0VCDa/hCvY4jsuk59yYSb89wXS7xOIrtg9Px1/PTZKYVlseSbiVRmgNd5RKRmqFyK1H+HxFKx6Y/PeLz94K8Hh7wOI/XD9HXTycsr8tPaeB1FZJc4fX6dHrlQIzPqo1kryjjn8QnhjZH4Q9FE6iE0k6xIg6NyKVK/HRtLxSb+aeKfWrw671UNEZNqS2VSfLXmyzS9tQNB6pHiNrD/iYF7Pp6nUlJPLdsU5azHJxSWbojeEImn3gL0oahIA6JyKVJ/XVCRrBg+cPTAkhGlI/RGS3bZiNJPAxX7n5D2OodIdTlHXJ1ZtrEivXJLpddRJAebKhJc+PTEoq9KN50ZqUyOBZp6nUlE9gyVS5F6KJlO3rA1vvW1q0dcXThl9RSv40g9NWHlBIIl7QLkFXodReSH+QPQ63r/Q6OWapRGA1CZzHDNi18Wfjhzdc9IPPUV0MHrTCKSO5VLkfrFF0vF/rI5vvnh/h/3D8/bNM/rPFKPbazcyIqtyzMc+XOvo4j8sK6nE8/4M8Nmr/Y6iewhGQfueG92/lNjvts3mkh9A3T3OpOI5EblUqT+CFQkK55fFVl1S7+P+hWuKF/hdR5pAEYs/ZTEIRdpaKzUeU7fm9L/ml2m9y0N0FNjFwXveHd2y2giNRk4xus8IrL79CItUj8URBKRj+wm2//Sjy8t2li50es80kCMXT7Wn2x5gP4vkLqt5f6w16GBBz+d73USqSHvf7PK98tXppdE46lPgZO9ziMiu0dvKETqvmaRROSLKaunHH/tyGsLo6mo13mkAZm/aT5pMj72P8HrKCI75Rz9y/TsVZFMeaXO4duQfbFwA1e+MK2oIp76ADjH6zwisutULkXqtvYVyYqvhi0edsitY28NJzNJr/NIAzR2+bh05shrHa9ziOxQXhgOvzzwl+EL9Z6lEfiydDM/fXZKYXllcmgm4/T3Oo+I7Bq9UIvUXSaajM54bvZzne6dem++g977S834bNlngYp9jsp4nUNkhw6+iK2xRPrL0s1eJ5FaMntlGRc9PSm8tTL5z2Q6oxnHROoRlUuRuunoWCo29f5p97d6bvZzQa/DSMM2dfVU8sPNAjTRmQCk7nGOudl5fto6nX6kkVmwNsL5T04s3BpL/i2eTN/idR4RqR6VS5G6p08sFRv123G/bfr+d+/r36jUuFgqxpwNc9L0vsHrKCL/rUNPnJK9eGrMd14nEQ+Uboxy7hMTCzdHk/fEEuk/eZ1HRH6Y3riK1C29Y6nYyFvG3FI8bsU4r7NIIzJ8yYhAzJyhU5JIneL0+VV6/OKIk9Kg7UZr5ZYY5zwxoXB9JP5/0UTqYcDndSYR2TmVS5G6o1csGfvs1rG3Fk9cNdHrLNLIjF8xHl/TvQP4NPpQ6ohwczBnBu4eNk/vVRq59eVxzntiQuHKzbHrK+Kpv6OCKVJn6QVbpG44OpaKff6bcb8pnrBygtdZpBFaVbGKjbGNDj0u8TqKCADO4Vc4a7bE0ks26vRLApujSS58alLRsk3Ry6KJ1JOoYIrUSSqXIt47KpaKfX7buNuKv1j5hddZpBEbuXSkk+pxmQYgivd8PuhzI4+NW65d6fJv5fEU/Z+dXLRyc+xn0UTqUVQwReoclUsRbx2ZnbynZPyK8V5nkUZuzPIx/sq2B3odQwQ6n0gqEHaGfrXC6yRSx2yNpbj4mclFa7dW/iKWSN/vdR4R+W86xYGId46IpWKjfzf+dyWavEfqglnrZ+EP5PtpfzismuF1nNzkhaGwFeQXQyh7+ff1IsgvcS/h5lDQzF3mzwOf3734A+5XAMcBJwNOGjJp93oyBvEyiG6Gyi2QqIBEBOIR92vV67HN7kWqzek7MP3B3K36AFx2aEs0yUVPTy56b0DfX7cpKUiEQwHNJCtSR/gcRydmF/HAYcloZNrzC14NPTnzSa+ziPzb4OMHp0/esjHAe9d5HWXHQkVQ3BZK2kHJXu71Jh2gxX7QpL37fbg5BPIgFXfLIE724gNfwC2O/qB7nz0hk4ZMKnvZtr0sX8Ddjj8AlWVQsQHKV8OWZbB5KUTWuN+Xr3WvRze6ZbYxa7oPzq++4oj7v2BTNOF1GqnDWhWHeP/GY6KtivPvL8gL3ON1HhHRnksRL3TLxGJjI5+MyPvFmT9j5vqZTFilSXykbhi5dGSgd4+B6WLw7li3YAG06AwtD3Av7Q6FNt2gWUcI5EOq0t2L6PO53wfzd7yeUC39F+fPFlZ2kmObwpbupbVxv8+k3OeSSQM+CIbAF3RL5sbvYPUs2GDd6xu/c4tpI+AcdW1mwdqIsyma0PGW8r02RBJc+NSkwg9uPOb3zYtC8YK8wENeZxJp7LTnUqR2dc7EYtPW3D2oRdn77/uaXnSh0/bOP/hunfx7Ri8f7XU2EZqEmjCm3xhCD3Vxh3vWpIJmsNdhbnFs0x3adofm+0K4mTvs1HEgrwACoZrNUVdlMpCKuuUzmO8Oxy1bAestrJkF6xe4Xzct9jrpnhMI4fx2EVe9No9xCxtHmZbc7dW0gPdvPCbavDB0RyjoH+J1HpHGTOVSpPZ0yESj09c9/Eirza+//u9P5Jucc7bTbtAg32+n/oHPln7mZT4RAN46e2jmwFnv+Rn34J5b6bYi2b4H7Psj93q4uVsiAyH3GEmpvkwKEtH/HBu6fj4snQQrvoLV39TfwnnwRVSc+mi6+30TtddSdsnezcO8P+CYaJNw3m9DQf9TXucRaaxULkVqR5tMRcWXG55+uv3G557/n7F6Jaef5ux1//2+O78axLDFw7zIJ/JvV3e/2rlxn9My+U/33b03+Pkl0L7njotksGDnw1glN5k0JCvc4zx9fncP59KJbuFcNQM2L/E64Q9yfvlF5hlb5H9gxHyvo0g91LFFIe/f2DfaJJx3fdDvf8XrPCKNkcqlSM1rnq6omLr55Zf3XT/kbzudQaT4xBNp/8jDDJrxAO8ufLc284n8l85NO/PGma9TeF/76j0gvwQ69obOJ0CXU6F5JxXJuiKTdmey9QchHYfSibDwU1jyRd0rm227k/n5Z3QbNJ5ESqdbld1zQJti3hvQN1ZSkHcRMNzrPCKNjcqlSM0qSUciE8vee6/r2nvv+8F32UXHHkuHIYP566zHeGP+G7WRT2SHxvYb67T84CYf8z/634WhYujYCzqf6JbJFvtCshJChW6JkbotXgF+n/s7K/0CFo6E0gmwudTTWM65T6SnNTnV1/+5r3QKEslJz47NePXaXtHCUPBEYKrXeUQaE5VLkZoTTkciY8s//fTQ1X+4s6C6Dyrs04e9n3qCwXOe4qW5L9VkPpGd+mPvP6YvCrTwB169yIc/APv0hq6nQ9fT3NN+JGNuyfTr0Lh6LxFxh9EmY+4ezQXD3cIZ3VR7GfJLcG5byFlPfcnc1eW1t11psE7s1oYnL+25NRwK9AI0zlqklqhcitQMfzoSGVYxceLxK2+5NUxm14Z4FR51FHs/8zRPzH+O52Y/V0MRRXbuxI4n8kDfvzjhxeN87H+iO7xSeyYbh3i5O8nShoUw+y2Y/7F7KpQa5Bz1C2djnzsyRz44WZ9WyB7zkyP2zgw6r/vGwlDwcGCl13lEGgOVy0bAGJMGZgM+IA38ylo7yRhzPHCbtfbsKvd9ERhmrX3bGHM28BfAD+QBQ6y1zxhj7gIi1tqHs/c/BehsrY0bY1oBX1lr9zXG7AvMA2yVOI9aa182xlwD3IJ7tnE/8Adr7QfGmN7AENwTxuUDQ621d9XID6YGZaLRx+KLFl279NLLipxkcrfWET78cPZ57h/8Y+ErPDnzyT2cUOR/tS9qz/H7HM9Znc+iW4tu5Pnz8Pl8XscSLyUr3VOgVJbB3A9g3gewfGr23Jx7jnPzbOcvX5T7/jmxdI+uV2TA8funBpxwwLLi/OCRwGav84g0dPoIunGIWWt7ABhjTgPuB477vgcYY/KAZ4GjrbUrjDH5wL47uXsauAZ4egfLFm3bdpV17w38AehprS0zxhQDrbOLXwL6WWtnGmMCgKnOE6xLnFTquvTWrb9Y/ovrCne3WALEZsxg2VVX84sX/kmeP895bMZjepcve1z3lt05uePJnL7f6bQOtyZDhnBQpwWRrLzsiP5QIRx9LfS41B0K/d3nMOdd+O4zd8KgXHQ6hnR+M/45cXbueUW289TYRcHWJfkdLj5in1HFBcFjgJjXmUQaMpXLxqcJ1fvkrgT372MjgLU2zn/vgazqMeAWY8w/qpmhDVAORLLrjmy7nl22Ont7GphbzXXWFSdnKisfW3bV1eH0ltxPQF85ezbLfnYlV730oi8/EHL++tWDKpiSs05NOnFu53O5sOuFhINhQv4QeYGdTmQs4vIHoaCJe/2g89zZgQMht2hOfwEWj9mtPZpO31+nRy4o1yQ+UmMGDZub36akoNtxXVt/UFwQPBNIeZ1JpKFSuWwcwsaYb4ACYC/gxB96gLV2kzHmQ2CpMWYUMAx4w1q7o4MHlwETgCuA7aeW3D+77W1+DUwC1gJLsut+11q77XGDAWuMGQuMAF6y1lZW83l67aBMLPbeihsGhBOlpXtspZVz57L0ssu45NVXfQWBAufuqYNUMGWXtShowRn7nkE/04/2xe3x+XzkB3SaEMnBtqLZ7UzofCzgg9lvw4yXYeXX1VtHcVvofELgLw9NrLGYIo4DNw+dEX7l572OObhD0xeL84NX4B6WIyJ7mMpl41B1WGwf4GVjzMHs/IXVAbDWXmuMOQQ4GbgN99jKq3bymPuBD4CPt7v9f4bFZnOcDhwFnAQMNsYcYa29y1o7yBjzGnAqcClwCXB8dZ+oh9pkotHRa+4eVBT98ss9vvL4goWUXnIp57/+mi+vb55z56Q/qmDKDwoHw5ywzwn0N/3p3qo7GUdDXqUG+PyQny2ah18Bh1zszkD79Usw803YtHinD3WOuDqzdGOFs3prpSbykRqVTDtc8+KXhe8NOOb8ji0K/xIOBe70OpNIQ6RhKI2MtXYy0Ar3GMeNQPPt7tIC2FDl/rOttYNxi+VF37PehcA3QL9q5nCstdOstfcDP626bmvtImvt07jF8zBjTMvqrNND4XQk8tmmV15pUfbBBzVW+hKLFrG0/085q+Wxvod+9KA+cZWd6tWuF48e/yjj+4/nT73/RM+2PckP5KtYSs0LBCG/GErawTE3ww2TYMAUOOra/xTQbfwB6PVL/4OjSlUspVZEE2kuf25qUTSRuiWTcfp7nUekIVK5bGSMMd2AAG6xXAi0N8YcmF3WCTgM+MYYU5ydTXabHsDSH1j9vbh7OH8oQ3tjTM8drdsYc5YxZltB64I7WVDuBy/WHH86EhlaMWlSl/WDH6vxg9YSpaWU9uvPSU2PYshxg3ft/CbSoJXklXD5gZfz+U8+Z8iJQzip40kUBAsoChV5HU0aq2A+5IWhzYFwyiC4bQGc/zS0Pdhd3vUM4hl/5pPZa7zNKY3K+kicy5+fWliZTP8T6OV1HpGGRsNiG4dwleMefcCV2cly0saYy4EXjDEFQBK4NjuDawnwO2PMM7gzq1Ww8yGxAFhrvzXGfA1ULY7bH3P5T9zhsw8bY9oDlcB64Prs8itwh8lGcQ+4vyybtU7KRKP3J5ctO3HVbb+ttV1CyRUrKO3X3/fjN9/g7yc8mbl+zI36kKgR69aiG1cedCUndzqZjJOhMK/Q60gi/2vbhxyH9IODzofNS3CCBc6/Zm/R65fUunmry/n1mzMKH7/k8OGFoWAP3LkjRGQP0HkuRXaTk05fndq48Ykl551fmN5c+6fOCrZpQ6ehbzgz08sy14z6hYaVNSIhf4hT9z2Vnx/8czqUdCDPn0fQr88KpX5xHIeKeJrXpy3j5cmlrNisM0RI7bru2M7pgSd1WVKcH+yJO4u9iORI5VJk9xyfjkQ+Lu3XvzCxeOeTVdS0QKtW7PvmG848/9rM5Z9dpYLZwLUvas+lB17KT7r+BBw05FUahHgqjePAjGWbeWbcYsYtXI/emkhtefjiwypP7952YnFB3mm4h+KISA5ULkV2ncnEYl8uv2FASXTKFK+zEGjenE5vvO4sLtia6ffpZSqYDVDX5l25sceN9G3fF7/PTygQ8jqSSI2IVKbYEkvwyMgFfDRzFamM3qNIzcoL+Bh6XZ9ot71KnisMBW/yOo9IfadyKbJrWmWi0Vlr77uv7Za336kzxwr5mzal0+uvZpYXJ5wLR/RXwWwgerTuwcCeAzm41cGE/CECfv1qpXGIxFPEk2mGjFrI0C+XE09p/jKpOU3DeYy46cfRViX5N+cF/P/wOo9IfaZyKVJ9+elIZNKWoW8dvO6hh+rcriN/SQmdXnk5s6ZlwDnvk58EMujNWH31ow4/YuDhA+nUpBMFgQL8/jrzOYZIraqIp8g4Ds+MW8xLk0opj6e8jiQN1H6tivjwV8fESgryzgLGeJ1HpL5SuRSpHl86UvF2dNrUM1bc+KtwXT0gyF9USMeXX85sbBt2zhl+USCV0Rux+sLv83NKp1MYePhAWoZbUpSn4ylFtokm3NeyV6cs49nxi9gQSXicSBqiPvu35Pkrj9yanUF2idd5ROojlUuRasjEYvckli27ufT/2bvv6CjqvQ3gz5TdZNMgEBICIQQCLL2HIhCkSOdSvAqIKGCveFER7OVeEDsWUEQFlWKjo6CAFOlISWgbCJBQUiCkZ+vMvH8QeUEpAXYzu5vncw5Hd9o+c0iW+e6v3TksWLPb9Y5zVYLJhNivvlQLYqto/VcMkRwqH8K8mSzIGBg/EE+0egJBhiAWlURXYXOen29l8Z5TmLb6MDLybTonIn8zplOc8nQvc2pIgNwS55diI6LrwOKS6NoGu3Jy5h4dNDhIOXtW7yxlIgQGotasz9WSutW1fiuGSDaVD2DeqFftXpiQMAGhxlCuT0l0HRwuFYqmYcH2dExbcxh5JU69I5EfmTGytbVL/WpLQgLluwDwQZnoOrC4JLq6eNVq3ZN27+gQW1KS3lmui2A0otZnn6n2RrXRd8VgscRVonckKtUhugMmtZ+EqKAotlQS3QSbU4Gqafh0XSo+33gMVidXkqCbZzJIWPlUl+LoSqZnjLL4qd55ysJsNisAki/aNNhisRw3m81PAXgTQJTFYskvPfZWnB9X+oDFYplVuq0lgN0AnrVYLO+YzebZAJZbLJYfzWbzOgDPWCyWnWaz+QEAPS0Wy7DS88JKz7vNYrHotzYbeQ3OEkF0ZSaluPiX7HffNflaYQkAmsOB9AcfFA1Jh7Gq/1I1RA7RO1KF17hqY3zT9xtM6zYNdSvVZWFJdJMCDRKCjDIevjUeW5/vgbs7xEIWBb1jkY+zBz7g3QAAIABJREFUOhWM/mpHsFNR3wPQTu88ZWS1WCwtL/pzvHT7CAA7AAz92/H7ANx50esRAPaW4X1mAahlNpt7lr5+HcCXLCzpLywuia5AKSr6rHjz5pjcb+f67voPTidOPvqYKO5M1lYNWKpWMlbSO1GFVDusNj7u/jFm95mN5hHN2QWWyM2CjDIqmQyY1LcRNk/sjoHNoyGwxqSbcOxsMZ76bo+pxOFaAaCa3nluhNlsjgcQAuBFnC8eL5YGINBsNkeZzWYBQB8Av1zrmhaLRQPwMIAPzGZzWwA9ALzt1uDk01hcEl2Gpij3qgUFt2dMnGjSO8tNc7lwatxTEjbv1Fb2X6JWCayid6IKo5qpGv7b6b/4ceCP6FSzE0yyicuKeKFJkyahY8eOGDBgwIVteXl5GDNmDHr16oUxY8YgPz//sue+9dZb6N+/P/r27Yv//ve/0DQNVqsVDz74IPr06YP+/fvjnXfeuXD8N998gwEDBuCBBx6Aw3F+sq2dO3di8uTJnr3JCiI4QEZkWCDevL051ozvisT6EXpHIh/224EsfL05LazQ5lwCwNu/aDaZzeY9pX8WlW4bDmABgI0AzGazOepv5/wI4A4AtwDYBaBMMxZaLJYkAKsArAHwhMVi4cyBdAGfcoj+qZlmt08/8dDDQWqxn4xTVBScevoZyfX7H9ov/RapkaZIvRP5NVmUcX+z+7Fi6Ar0rdMXgXIgZFHWOxZdwdChQzFr1qxLts2cORMdO3bEr7/+io4dO2LmzJn/OG/Xrl3YtWsXli5diuXLlyM5ORnbt28HAIwdOxYrV67EokWLsGvXLqxfvx4AsGzZMixduhStWrXCH3/8AU3TMGPGDDz66KOev9EKJDhARt1qIfj07jaY90B7xFZhbwG6MW+tOmQ8lFHYvMTumqp3lmu4uFvskNJtIwAssFgsKoCfcL6QvNj3pdtGAJh/ne/3CYBTFotl3U1kJj/E4pLoUqFqcfHPma+9ZrIfPqx3FvdSVWRMnCTZV67Vlvf9SasZXFPvRH6pQ3QH/DL0FzzQ7AGYZBOMklHvSHQNCQkJqFTp0i7ja9asweDBgwEAgwcPxurVq/9xniAIcDgccDqdF/4bEREBk8mEDh06AACMRiMaN26MrKwsAICmaXC5XLDZbJBlGUuWLEGXLl1QuXJlD99lxRQUIKNdXBWseioRz/ZugACZjz10fVQNeOjbP4OtTuURAIP1zlNWZrO5GYD6AH4zm83Hcb4V85KusRaLJROAE8BtON8KeT3U0j9El+CnLNH/E5SiorkFK1dG5C9Z6p+jdTQNmS+9JFmXrlCX9PlOiw2N1TuR34gKisInPT7BtG7TUD24OsdV+ricnBxERp5v4a9WrRpycnL+cUyrVq3Qvn17dO7cGZ07d0aXLl0QHx9/yTEFBQX4/fff0bFjRwDAyJEjceedd+L06dNo3bo1Fi5ciJEjR3r+hiowWRJhMkoY06kONk3sjtsa/71nINHVnSt2YOzsHUElDtc3ABronaeMRgB41WKxxJX+qQGghtlsrv23414G8JzFYuFUy+QW7KdFVEp1OJ5wZWV3z3zt9UC9s3ha1hv/lSIdDmXRHfPFO1aPEo7mc5K3G2UQDRjTdAzub3Y/ZFGGQTToHYncTBAECJeZHSYtLQ2pqakXuryOHTsWO3fuRNu2bQEALpcL48ePx6hRo1CrVi0A51tB/2oR/fjjj3HPPfdgw4YNWLJkCapXr46JEydyXK6HBBllBBllTBvWEkmn8vHcT0lIy/GToQ/kcXtP5mPyz4eCJvZtuCwkQG6OMo5P1NFwAP3+tm1R6fZtf22wWCyby3i9FWaz+a8FZbcAePamE5JfYnFJdF5LuFxvnnjkEZPmqBjj0rOnviWpdof646hvMXzNaCElN0XvSD6nY42OeOOWNxBqDIVJ9v25n+j/Va1aFdnZ2YiMjER2djaqVPnnRFi//fYbWrRogeDg80vKdOnSBbt3775QXL700kuIi4vD6NGj/3FuVlYWkpOT8fjjj+Puu+/GnDlzMGPGDGzZsgWdOnXy6L1VdEEBMtrWDsfKcYmYvfkYpq05DJuTvfvo2r7dmib2aBgZ065OlXeDA+TH9c5zMYvFEvK313Uvc8z4i16uu8z+Vy/6/9EX/f+tV3jbpteXkioCfj1KBISoxcVLM15+OdCZnq53lnJ19oMPxNwvZ6sLes7RmlRtonccnxEVFIUZPWZg2q3TEBUcxS6wfqh79+5YvHgxAGDx4sXo0aPHP46pUaMGduzYAZfLBafTiR07dlzoFvv++++jqKgIzz///GWvP23aNDz55JMAAJvNdqF11Gq1euiO6GJ/dZW995Y4bHquO3o24iRnVDb/+X5PkN2ljsH5pTuI6G9YXFKFpxQVfV64dm1EwfIV/jnO8hpyPpkunZv+mfZt9y+0VtVa6R3H6w2uNxhLBy9F+xrtYTKwtdIfjB8/HsOHD8exY8eQmJiIH374AQ8++CA2bdqEXr16YfPmzXjwwQcBAMnJyXjhhRcAAL1790ZsbCwGDhyIQYMGoWHDhujevTsyMzPx6aef4siRIxgyZAgGDRqEH3744cL7HThwAADQpMn5L3QGDBiAgQMHYteuXUhMTCznu6/YgowyqoYE4MMRrfDp3a1ROYjd2unq8kqceHTun0ElDtd8ABzAS/Q3gqZpemcg0o2mqne5MjNnpg4YGKyVVOyxN+H33KNGPPWk+ODGJ7Ajc4fecbxOVFAU3uzyJhpXbcyWSiI/ZHcpsDlVPPvDXvx6IEvvOOTlJvQ2O0d1rL01NNBwKzhrKtEF0quvvqp3BiK9xGs228/pY+8LdmVk6J1Fd7a9ewU1P18bMfJ/QnLuQZwoPKF3JK8xuN5gTO8xHTVCaiBQ9vv5nogqJFkUEWiQ0KNRJJrVrIQ/jpzlWEy6om3Hzkn9mkVHVDIZHLIolnVSHCK/x5ZLqqiMSlHRnjPTpjXI/eZbSe8w3qTS7UO1qBdfEJ7a8hzWnVindxxdsbWSqGJiKyaVRUy4CaueSrQGB8idAezSOw+RN2DLJVVIaknJe9Zdu7tn/fd/AXpn8Tb2gwcFZ0aG9u9Rk4XUouOoqMuUsLWSqOJiKyaVRYHNhRPnSuSuDar1N8ri5wAqxnTzRFfB4pIqoj5KYeHU9NGjgzSbTe8sXsluSREcace1ofdOFk5YT+Nw7mG9I5WbyKBIfNz9YwytPxRBhiBIIhu2iSoqgySiVpUgjOoQh6NnipB6pljvSORlUrKKhAZRoYaYKkH1jLK4UO88RHpjcUkVTbhqtW44+fjjYY7UitkiV1aOI6mC/fBhDB7zP2Tbz+HguYN6R/K4rjFd8UWvL1AzpCZbK4kIwKWtmLWrBmNDyhkoKocU0f/bcPiMYVhCrbrBRvmIIAj79c5DpCeOuaQKRSkqmlewfMWQzFdfZeVQRsGJiag57X1M2fsevrN8p3ccj5BFGRMSJmBwvcEwyVxehIguz+pwIavQjvtm72ArJl2ieUwlfPdgx0KTUWoAIFPvPER6YcslVSS91MLCV04+8rBJczr1zuIznGlpsCXvQ7+xb6BYsyPpTJLekdwqJjQGs/vMRkJUAtetJKKrMkgiQgNl3JlQC5kFNhzMKNQ7EnmJrAI7goyS2Cg6tG2ALH2jdx4ivbC4pIoiRC0pWXdq/PjK7A57/ZwnTsC6ezf6jH0dTlHD7uzdekdyi961e+PTnp8iwhQBo2zUOw4R+QBREGCQRHSpH4FG0WFYZzkDp8JeYATsOH5OGto6JjLMZMgQBWGP3nmI9MBusVQhqMXFnxWuXTvq9LMT2DR1E0ytWqHWrM8x8/DXmL53ut5xbliAFIAXO7yI3nG92Q2WiG6Y1aEgt8SB++bsYCsmAQAaRYfip0duKQoyyo0BcMFoqnDYckkVQSfVan07/YEHgzS7Xe8sPs2VmYnirVvRfcxLCDSFYmvGVr0jXbc6lerg675fo0W1FiwsieimGCQRwUYZ/25TCwU2J5JO5usdiXR2tsgBURDEZjUrdQiQpa/0zkNU3kS9AxB5WKBSXLwg48WXgtR8/qPvDrakJKTfcy9Gx92J59pO8KmuDwPqDsB3/b9DjWCuXUlE7iGKAkxGCZP6NMSX97ZFsJHLF1V009elyhn5tpaKqt2vdxai8sZuseTXVKv1neItWx45+ehjQXpn8TcBDRqg9rff4KfTK7U3tr0h6J3naiRBwoSECRhSbwgn7SEij7E5FZwptOOuWVtx4pxV7zikI3NUKBY/1qnYZJQaAjipdx6i8sLikvxZa6Wo6I/UPn1NytmzemfxS8b4eNSeNxfLs9ZoL215xSsLzFBDKD7q8REaVWmEIAO/YyAiz3IpKqxOBQ9+/Se2HM3ROw7p6Kme9Z33da6zOTTQ0A0AH7ipQmC3WPJXBqWo6LusN/4byMLScxypqUgbNhwDqnUT3uo81ev+4YwLi8PCQQvRtGpTFpZEVC5kSURooAFfjk7A6Fvi9I5DOvp47RHDmUJ7W1XT7tE7C1F5YXFJfkm12Z637d8fnb9kiVe2pvkTx/HjOH7HnehZqR2mJb6n6p3nL51rdsaCAQtQzVQNAXKA3nGIqIIxGSVM6GPGO3c0h0HiP0UVkUvV8MT83cF2p/oxgGi98xCVB3aLJX/UWC0p2Znaf4DJlZGhd5YKQ65RA3EL5mvbbYe0h39/TNcvrsY2HYuHWzzM2WCJSHdWhwtHsosx+qvtyCl26B2HdDCpb0PHXe1jfw4NNAzROwuRp7HlkvyNpBQVLch+550AFpbly3X6NI7/+w4hwVBf+LLH54oeGYyiEe90fQcPNX+IhSUReQWTUYa5eihW/ScRjaPD9I5DOnh/dYrR5lR7AbhN7yxEnsbikvyK6nCMcxw9Wjd3/gL+bOvAlZ2N43fcKbRAjPjNbV+VaxfZCFMEFgxYgMSYRI6vJCKvYpRFVAky4sdHOqJP0+p6x6FyZnOqmPBjUlCx3TUbANfBIr/GB3DyJ3WhKG+cenZCMNjdWzfK2bM4fsedQiNnNeG73nPLpQUzNjQWPwz8AXFhcWyxJCKvJIoCgowy3r+zJcZwop8K53dLNrYdO1fZ5lRe0DsLkSexuCR/ISiFhfPOfvJJgDMtTe8sFZ6Sm4u0YcOF+OJgcWGf7zxaYDau2hgLBixAeEA4DJLBk29VZrNnz0b//v0xYMAAjB8/Hna7/ZL9O3bswJAhQ9C4cWOsXLnyH+cXFRUhMTERr7/+OgDA4XDgvvvuw4ABAzB37twLx7300kvYv3+/Z2+GiNzKZJTwbB8zJvZtqHcUKmcvLEoOUjXtaQD19c5C5CksLskvaIpyvysrq2nOV7MlvbPQeUpeHo4PHyHUypOEZf1+UkQPfNx0rNERX/X+CqHGUEiid/zVZ2Vl4euvv8ZPP/2E5cuXQ1EUrFix4pJjoqOjMWXKFAwYMOCy1/jggw+QkJBw4fXGjRvRpk0bLF26FEuXLgUAHDp0CIqioEmTJp67GSLyiCCjjHs61sb7w1pCEjmTbEWRkW/D+7+lGAttzjkA+BdPfonFJfmDGprD8f6p8U8HQ9FlHhm6ArWwEGl3jRSjsp3Civ6LFFmU3XbtfnX6YVq3aV45vlJRFNhsNrhcLthsNkRGRl6yPyYmBg0bNoQo/vMjeN++fcjJyUGnTp0ubJNl+cL1/prh+4MPPsC4ceM8eyNE5DFBRhm9m0Rh9pgEBMh8HKsovtx0XDpb5GgOYLjeWYg8gZ9m5POUwqJpuXPnGu0pKXpHoctQi4uRNuoescrJAuHn/ksUo2i86Wve0/gevHrLq145vjIqKgpjx45Ft27d0LlzZ4SEhKBz585lOldVVUydOhXPPffcJds7deqEU6dO4c4778SoUaOwZs0aNGnSBFFRUZ64BSIqJ0FGGW3jquCnR25BmMl9X76R91JUDU9/vye4xOGaDqCy3nmI3I3FJfm69lCV/mdnzPCOwXZ0WVpJCdJHjxHDjp0RVg5YogSKNz5Z3jNtn8HjLR/3ysISAPLz87FmzRqsWbMGGzduhNVqxZIlS8p07rx585CYmIjq1S+dTVKWZbz77rtYvHgx+vTpgzlz5mDMmDGYMmUKnnzySaxZs8YTt0JE5cBkkFA/KgQrnuiC6mGcSLQi2JWeh+VJGYHFdtfbemchcjcWl+TLRKWw8IusKW8GqsUlemeha9BsNpwYM1YMspwUVg5YqgTJ19edVRZkvJX4Fu5ocAdMBu8sLAFg8+bNiImJQZUqVWAwGNCrVy/s3r27TOfu3r0bc+fORffu3TF16lQsXrwY77zzziXHzJs3D4MHD8bevXsRGhqK999/H1999ZUnboWIykmALCG6UiBWPNkZ8dVC9I5D5eB/Kw4GKqo2EkDCNQ8m8iEsLslnaao60pmREZe/ZAkHxfsIzeFA+gMPisbkw8Kq/kvVELlsD1EG0YAZPWfg1phbvXKM5cVq1KiBvXv3wmq1QtM0bNmyBfHx8WU6991338W6deuwdu1aPPfccxg8eDCeeeaZC/vz8/Oxbt06DB48GFarFYIgQBAE2Gw2T90OEZUTWRIRHmTE4sduQdOaYXrHIQ/Ltzrx+vIDgYU255fg5D7kR1hckq8K0ez2aZkvv8I1LX2N04mTjz4mijuTtVUDlqqVjJWueniAFICZt81Ei8gWXt1i+ZcWLVqgd+/eGDJkCAYOHAhVVTFs2DBMmzbtQvfVpKQkJCYmYuXKlXjllVfQv3//Ml37k08+wcMPPwxRFNGlSxf8+eefGDhwIAYNGuTJWyKiciKKAkIDDVjwYEe0iLn6ZyP5vp92nRQy821x4OQ+5EcEjQ/m5INUq/WtonXrHj/1n/HeX23Q5UkSar7ztiJ2aif0/2WoeM527h+HBEqB+Oy2z9C4amMEyhyLREQVR7HdhVFfbMOu9Dy9o5AHJcSFY86YdmeDAuRYAFa98xDdLLZcki+qA017PGvKmywsfZmi4NTTz0iudZu0X/otUquZql2y2ySbMKv3LBaWRFQhBQfI+Oa+9mhbO1zvKORBO47nYsvRnCC7S3lW7yxE7sDiknyOUlj4Sc7nswyu7Gy9o9DNUlVkPDdRsq9cq63ou1CtEVwDwPnC8oteX8AcbmZhSUQVVnCAjK/va4eEOBaY/uzVZfuDVBXPAYjWOwvRzWJxSb5msKYot+Z8+SUXBPMXmobMl16SrEt/1pb2+V6rV7kePr/tc9QPr8/CkogqvCCjjNlj2qF1LAtMf3XinBXfbkuTC23Od659NJF345hL8iWiw+o6JkpCrOPECSXjP+MkR0qK3pnIjSKff14JHzlCcmoKAuQAveMQEXmNYrsLI2dtw54THIPpj0IDZGya1N0aFmjoBKBs61cReSG2XJLP0FTtroIca5XZEzfh8HERtX9ciJqzvlDFME7Z7g8EgwGBDRtKUDUWlkREfxMcIOPb+9ujWU3OIuuPCu0uTP3lUGChzfkZuDQJ+TAWl+QrAl1O9f0N81NC7CUu/PHDEWn+69txrlIDre6GPxD14guAwM9inyVJiPl0BkzNmkI0GPROQ0TklUICZMx/oAPMUaF6RyEPWLDjhJBb4mwM4F96ZyG6USwuyScoTvWp04fzTBmp+Re2FZy1YsUnSdKyj5OA7oPVutt2qpXvvFPHlHSjarw5BUGtW0M0cQJgIqKrCTJKWPBQB8SE8/PS3yiqhhcWJQcX210zABj1zkN0I1hcki+oqmrai3/8cDj4cjszjuRj/hvbxQ0/HhPCJ7yAuDXrFFObNuWdkW5QtWefQWiPHiwsiYjKQBQFhAbI+OGhjggPYk8Pf7Px8FnsOZEX5lTUx/XOQnQjWFyS13PYXG+kbMuU87JKrnyQBqRszxLmTNqMpF3FQs0vZyP2ux8UOSqq/ILSdQu/9x5UuesuiEFBekchIvIZsiSiakgAFjzYESaDpHcccrPXlx0IdinaKwBC9M5CdL1YXJK3qysIwphtS4+WaYYXl1PFzhXHxW9f2oqT1qqI+3U1ot95V4ORvUu8TVi/foh86im2WBIR3QCjLKJ21SDMHpMAWeScA/7EklWIdZZs2e5S/qN3FqLrxaVIyKvZra6le1en992x4vgNrWsZEROCrneZ1SpRgULerM+EnBkz3B2RbkBQx46oNf0TFpZERDepxOHCOssZPDZvF/hI5z/qRATj5ye7FJuMUgwArj9DPkN69dVX9c5AdCUJLofyxsqZ+wJU5cb+xSwpcODgpgzhXEaJUP/u3lrVMaNVV9px0XHsmJujUlkFNmmM2Fmz2BWWiMgNDJKImuEmRIQEYH3KGb3jkJvklTgRXy1YqRMRbJAlcbXeeYjKii2X5LXsJc7fty4+2nXfhlNu6e8jigKadK2pdRhUV3CdPKFkPPWk5DhyxB2XpjIyxMaizo8/QOLapEREblXicOHD1Yfx6YajekchN6lZ2YTVT3ctMRmkOAD85oB8AsdckrdqpWlof3BzhtsGkqiqhuTfTwpfP78Zh9Nl1F64GDVnzlLFEI6XLw9S1aqIm/stxODLTvpLREQ3IcgoY1zPBhjSqqbeUchNTuVZsXDXSbHY7npZ7yxEZcWWS/JK9hLnLztWHO+1d80Jj30BUqmaCV2G1Vdq1KskFX6/AFmTJ3vqrSo8wWBA3PffIaBePQgGTp1PROQpVoeCkbO2Ylc6h+n5g2qhAdgwoZvNZJDqATildx6ia2HLJXmjJoIgdN2/8ZRHfz7zz1ix/OMkadnHyRBuG6rW3f6nWvmOOzz5lhVW9JTJMMbFsbAkIvIwk1HCV6MTUD0sUO8o5AZnCu2YuzVNLLK7Xtc7C1FZsLgkr2O3ut7YtSrN6HKo5fJ+GUfyMO/1beLGhceF8OdeRNyadYqpdatyee+KIHz0aIR2786ZYYmIyklwgIxv72+PQAMf8/zBJ78fMYoC7gJQR+8sRNfCTx3yNvVEAX2T1p0s31WhNcCyNVOY8/xm7NtdItT86hvUWvCdIkdGlmsMfxN8yy2IHDeOM8MSEZUjuXQG2WnD+UWpP8gtceKLjcfkQpvzTb2zEF0Li0vyKg6r69U9a0/ITpuiy/u7HCq2Lz8mfvvyFpx2RCLutzWIfustDUajLnl8maF2bdT8cBpEE7tmERGVN5NBQpf6EXi8ez29o5AbzNxwVBYF4V8A+BdKXo3rXJI3iVU1bfqqz/cZFWf5dIm9EqddwdHdZ8S0/Tmo1bONVmPcIxAFVbD++aeuuXyFGBKCuAXzIYeHQxD5HRYRkR4MkohWtcJxKLMAx84W6x2HboJDURFklNE4OqyKURYX652H6Er41Edew2FzvbRv/SnRXuzSO8oFZ08U4cepf4q/zbEIQaMf0er8sUUJ7t5d71jeTRQR8/FHkCMiIEjl27uZiIguZTJK+Gh4K9SL5LJbvu7LTcdkSRTuBFBD7yxEV8LikrxFtCgKd+/+Nc0r+58eTzqLb17cIuxYmy1Wf28aai9boRjj6+odyytFPvsMAps3hxgQoHcUIiICEGiQMPf+9qhk4ozdvuxcsQM//HlCKHG4JuidhehKWFySV3DalYkHN2cI1kKn3lGuSFU0JK09KXz9/GaknjKi9qKlqDlzpiqG8Nvgv4T27Yvw4cMhcQIfIiKvIYoCKgcZ8OXothAFvdPQzfh0XWqAKAgPAAjXOwvR5QiapumdweeZzWYNwFyLxXJ36WsZQAaAbRaLZYDZbB4N4G1cuvjtXQBKABwEcAhAIIBCANMtFsvs0uuMBtDWYrE8Xvr6HgATAGgAXKXv+c7f3vMLi8Uy8aJs6wA8Y7FYdnri3t0kwuVQ0r99eaupOM+ud5YyqxRpQuKwBkp03TCx4Pt5QvaUij2Jm6F2bdRdtJAzwxIReakShwufbziK91cf1jsK3YQPhrW09mla/e1Ag/SK3lmI/o4tl+5RDKCp2Wz+ayG/23BpIQkA31kslpYX/TlQuj3VYrG0slgsjQAMB/CU2Wwe8/c3MJvNfQE8BaCXxWJpBqADgPyLDrkNQAqAO8xms099L+lyKE8f3pkl+FJhCQD52VYs+2ivtHxGsiD2/rdWd9tOtdLtt+sdSxeCwYBaM6ZDYFdYIiKvFWSU8WBiPNrVqaJ3FLoJH609bNI0/AdAsN5ZiP6OxaX7/Aygf+n/jwAw/3ovYLFYjgIYD+DJy+yehPMtkKdLj7VbLJbPL9o/AsA0AOkAOl7ve+uoMoAndv583GfXqzidkod5r20TNi5KE6o8/zLiVv+uBLZqqXeschX1wgswREdzAh8iIi9nMkr47O42CA/i+EtflXqmGFuO5oguRX1A7yxEf8fi0n0WABhuNpsDATQHsO1v+4eZzeY9F/0x/fMSAIBdABpeZntTAJddB6P0PXsCWIbzRe2IG7kBPbic6pPH9p4VCs7a9I5yczTAsjVTmDNpM/bvtQoxs79FrfkLVDkyUu9kHhfSowcqDfoXRNOVfqSJiMibBAdI+GRkawg+1c+JLvbB6pRgh6K+BMArJ0KkiovFpZtYLJYkAHE4X9j9fJlD/t4t1nqFS93IR/0AAL+XXvMnAIPNZrMvNCGFQNOe3b78mN8M0nM5VGxbdkyc+8oWZLiitLjf1iB66lQNBv/8hliuUQM1pr7JwpKIyIcYZQktYirjwS6c9dxXJZ3Mx4HTBUYAI/XOQnQxFpfutRTAO7iBLrEXaYXzk/z83X4Aba5wzggAPc1m83Gcb92sCsDrF2NUFPWREwfPiXlZJXpHcbviPAd+/eKAtOjd3bC36KrFb92hVX3gfr1juZcso9b0TyAE+myPZiKiCis4QMZTPRugRUwlvaPQDXrvt5SQIrvrdQC+0KBAFQSLS/f6EsBrFosl+UZONpvNcThfnH50md1TALxtNpurlx5rNJvN95vN5jAAXQDEWiyWOIvFEgfgMXh/19hA1aU9v22p/7RaXs6Z9EJh7+ksAAAgAElEQVT8+Oaf4uqvLULwfY9pdTZuVoJvvVXvWG4R+fR4GGNrQ5RlvaMQEdENMBklzLo3AWGB/Bz3RZtTc5CRb60MoJ/eWYj+wk8TN7JYLCcBfHiF3cPMZnPni14/CuA0gHiz2bwb/78UyYd/LUXyt2v/bDabowCsLp0NVsP5YnYIgLUWi+XiqVaXAHjLbDb/NXXnCrPZ/NcCklssFssdN3aHbnVX1vECOedUkd45ysWxvWeRti9HaHZrjNjug4/gSk9TMsY9ITmOHdM72g0J7twJ4cOHszssEZGPCwuU8cGwlhg7x5tXLKMrmf57asir/2oyqZLJsEzvLEQA17kkfQh2qyvl18/31Us/cE7vLOUuIFhGh3/VVRp2jJZKtmxSM8aPF9XiYr1jlZlUtSrif/kZUliY3lGIiMgNSuwuTP7lIL7dmq53FLpORknEzhd7WsNMhrYADlzzBCIPY7dY0kNHp12JTj9Y8QpLALAXu7B+for03f92IL9aE63uH1u0yOcm6B2rzGq8OYXjLImI/EhQgIzn+zVCTDh7o/gah6JizpbjhiK762m9sxABLC5JB/YS14Q9v6WbUMEbzfOySrD0w73Sik/3CVK/O7W623aqYUMG6x3rqsL69UNQmzYQjZz5nIjInxglER+NaMXlSXzQN1vSZFkURuD82uFEumJxSeWtuiQLvQ9uzuDPXqlTllzMe3Wb8MfidKHqi68j7re1SmCLFnrH+gepalVUf/01iEF+PQcTEVGFJEsiGkSF4u4OtfWOQtcpu9COdZYzmktVx+qdhYgP+FSuFKf6cMqOLDisLr2jeBVNAw5tyRC+fn4z9ifbhZiv56LW3PmqVC1C72gX1HhzCgS2WBIR+a3gABmT+jZk91gfNHNDapDdqU4AlyUhnbG4pPJkUFVt3N41Jzhg7wqcdgXblh4V576yFRlatFZn9e+InvKmBp2X+2B3WCKiioHdY33TrvQ8nM6zBgHoq3cWqthYXFJ5Gnwuo1g6d9p3ZkbVS3GeHb/O2i8tenc3HK27afHbdmhV7rtPlyzsDktEVHGwe6zvmrE+NTTf6nxe7xxUsbG4pHJjK3FO2v1rWqjeOXzJmfRC/DBlp7jmm8NCyANPaHU2blKCExPLNQO7wxIRVSzsHuublu/NgAC0BNBI7yxUcbG4pPLSFBrMx/ac1TuHTzq65wy+fnGz8Of6HKH6h58gdskyxVDb898qszssEVHFxO6xvuevZUmKuSwJ6YjFJZULh831xL71p4yqWsHXH7kJqkvDntUnxG9e2IJjWYGovXQFas6YoXqquyq7wxIRVVzsHuubvt2aJsuicBeAYL2zUMXE4pLKg0kUhZEH/jit76w0fsJW7MT6eSnS95N3IL96c63Opq1a5IRn3f4+1V96kd1hiYgqsL+6x1YLCdA7CpVRVoEdO9JyFQB36J2FKiYWl1Qe/p11rEAtPGfTO4dfycsqwdJpe6RfPt0nyAOGa3W37lDDBg1yy7VNbdogpGtXj3aHVRQFgwcPxkMPPfSPfTt27MCQIUPQuHFjrFy58sL2gwcPYtiwYejfvz8GDhyIn3/++cK+p59+GgMHDsR77713Ydv06dOxevVqj90DEZG/k0UBr/6rid4x6Dp8s+V4SH6Jc5zeOahiYnFJHmcvcT69d+0JTuTjISctuZj7ylZh07ITQsTLbyDu1zVKYLNmN35BSUKNKZMhmjw7kcPXX3+N+Pj4y+6Ljo7GlClTMGDAgEu2BwYGYurUqVixYgVmzZqFyZMno6CgAIcOHUJgYCCWLVuG5ORkFBYWIjs7G0lJSejZs6dH74OIyJ8ZZQndG0YiIS5c7yhURmsOZkMQYAbQQO8sVPGwuCRPa6wBDdKSc/TO4dc0DTi4KUOY8/xmHDjgEGLmzketb+eqYtWq132t8JEjIUVEeCDl/8vMzMS6devw73//+7L7Y2Ji0LBhQ4jipR9RderUQVxcHAAgKioKVapUwblz52AwGGCz2aCqKlwuF0RRxIcffognnnjCo/dBRFQRmIwS3rmjBSSRs/v4Apeq4fudJySrU/ln1yAiD2NxSR7ltCuP7d9wWuZEPuXDaVewdfFRcd4rW5Ep1NTqrl2H6v/7nwa5bMNdpapVEfnUOEgensRn8uTJePbZZ/9RPF6PpKQkOJ1OxMbGIj4+HlWqVMGQIUPQrVs3pKenQ1VVNGnCrlxERO4QERKAeztych9fMX/7CSM03AeA811QuWJxSZ4UKAi4Z//GUwa9g1Q0Rbl2rPp8v7T4vd1wJfTU4rfu0KqMGXPN86JeeAFlLURv1O+//44qVaqgadOmN3yN7OxsPPvss5gyZcqFAvWFF17AkiVLMHbsWEybNg3jxo3DjBkzMG7cOHz//ffuik9EVCEFB8h4upcZESGc6M0XpJ4pwrGcYhFAX72zUMXC4pI8aWh2WqFWmMOJfPSSnVaI7yfvFNfMPSyEPDxOq7NhkxLcufNljzW1aoXQbrd6fE3LXbt2Ye3atejevTvGjx+PrVu34plnninz+UVFRXjooYfwn//8By1btvzH/tWrV6NJkyYoKSlBeno6pk2bhlWrVsFqtbrzNoiIKhxZEvDqQPYI8RWzNx0PzbdyYh8qXywuyWNsxc7xSb9zIh9vcHT3GXz9wmZh18YcIfrjGYhdvEQxxMb+/wGShBpvTvH4JD7A+VldN2zYgLVr1+K9995Dhw4d8M4775TpXIfDgcceewyDBg1Cnz59/rHf6XRizpw5uP/++2G32yGUrv6tKAqcTqdb74OIqKIJkCX0aBSJ1rGc3McXrEg6jQBZ7Aygut5ZqOJgcUmeEiPJYtNjSWf1zkGlVJeG3b+dEL9+YQuOZQcjbvnPqPnJdFUwmRB+1wiPT+JzLdOmTcOaNWsAnB9PmZiYiJUrV+KVV15B//79AQC//PILdu7ciUWLFmHQoEEYNGgQDh48eOEac+fOxZAhQ2AymWA2m2Gz2TBw4EA0adIEYWFhutwXEZE/MRllvHtnc3BuH+9X7FDwy75M1amo9+qdhSoOQdM40Qq5n6pq44/szPrvb18e8HxTGN2Q8OpBSBzeQI2sHSIYZEEQDBwaS0TkbpMmTcK6detQtWpVLF++HMD5NXtfeeUV2O12SJKEV199Fc2bN7/kvK1bt2LKlCkXXh89ehTvv/8+evbsiYkTJ2L79u0IDT3fOejNN99Eo0aNsGrVKnz44YeoVKkSPvnkE4SHhyM9PR3vvfcePvjgA7fdU7HdhTd/OYhvtqa77ZrkGW1qh2P2mIRToYGGWgD40E8ex+KSPMJW7Nz/2xf7G6cfOKd3FLqGvg83RZ0W1S50ISUiIvfZsWMHgoKC8Nxzz10oLseOHYt7770XXbt2xfr16zFr1ix88803V7xGXl4eevXqhfXr18NkMmHixIm49dZb/zE8YNSoUZg5cyZ+/fVXFBQUYNSoURg/fjyefPLJC8s4uUu+1YkOk9fA6lTcel1yvy2TuhdFVzLdBmCr3lnI/7FbLHlCbVES6p48lKt3DrqGkPAAxDauysKSiMhDEhISUKlSpUu2CYKA4uJiAEBhYSEiIyOveo1Vq1ahS5cuMF1jXLwgCHA4HLDZbJBlGTt37kRERITbC0sAMEgCHkis6/brkvt9v/OkqcThukfvHFQxsLgkt1MVbVjqrjMa17b0fh2H1oPAgTNEROXq+eefx1tvvYWuXbti6tSpGD9+/FWPX7FiBQYMGHDJtvfffx8DBw7E5MmT4XA4AAAPPfQQxowZg99//x0DBgzA9OnT8eijj3rkHoKMMh7uWheVgzikwtst3XNaAjACgKR3FvJ/LC7J7Zx2130p2zI51tLLhUcHoW6LCEgyPwaIiMrT/PnzMWnSJKxfvx6TJk3CCy+8cMVjs7OzkZKSgs4XLSM1fvx4rFy5Ej/99BPy8/Mxc+ZMAECnTp2wcOFCfPrpp1izZg0SExNx/PhxPPnkk3jxxRfdviSTKAh4qkd9t16T3C/1TBGyC+wSgC56ZyH/x6dKcrd6giDUOnU4T+8cdA2d72gAUWKrJRFReVu0aBF69eoFAOjbty+SkpKueOwvv/yC2267DYaLJl2LjIyEIAgwGo0YOnQokpOTLznHarVi4cKFGDlyJD766CO8+eabaNOmDZYtW+bW+wg0SBjWLhY1KgW69brkft/tOBFcZHeN1jsH+T8Wl+RWqqIOP/xnlqCxS6xXi6oThuj4ShAlfgQQEZW3yMhIbN++HcD5WWGvNiZyxYoVF5Zj+kt2djYAQNM0rF69GvXrX9p6+MUXX+Cee+6BwWCAzWaDIAgQBMHtLZcAIAkCJvZt5PbrknstSzotyqJwOwD2YyaPkvUOQP7FaVfGpGzL4leYXi5xeAPIBhaWRESeNn78eGzfvh25ublITEzEE088gTfeeAOTJ0+Gy+VCQEAAXn/9dQBAcnIyFixYgP/9738AgJMnTyIjIwPt2rW75JrPPPMMcnNzoWkaGjZsiNdee+3CvqysLCQlJeHxxx8HANx9993497//jdDQUEyfPt3t92eURdzWJAr1IkNwJLvI7dcn9ziZa8Xxs8Vqw+iwHgBW6p2H/BeXIiF3MttKnLu/fHqjiT9W3iu2SRX0eaApDIH8bomIiG6eS1GxOTUH93y5Xe8odBVjOsVp429r8ENooGGY3lnIf7HpgtxGcal3Hd6eJbKw9GIC0GVYAxaWRETkNrIkom1cOFrVqqx3FLqKFUkZglESBwJgDzPyGBaX5DYupzo6ZXtmgN456MrqtY5EUJhR7xhERORnAmUJr/yrsd4x6CqyC+04mFnoBNBH7yzkv1hckrs0VRU1IvNYgd456Co6DKoLI1stiYjIzURRQIOoULSIqaR3FLqK73ecCCuwOu/TOwf5LxaX5BYupzoiZVuWDHaJ9VqxTarAxFZLIiLykABZxDO9zXrHoKv4ZV8GAgxiTwDBemch/8TiktxBUF3q6JQdmaxcvFiHQfFstSQiIo+RRBFt46qgXmSI3lHoCnJLnDh4usABoIfeWcg/sbgkd2jhciqVso8X6p2DrqB6fCVUjgrSOwYREfk5gyjgPz3rX/tA0s3SvadDC23OO/XOQf6JxSXdNJdDGWnZylZLb9bhX3W5riUREXmcLIno0SgKNSub9I5CV7D6YLYgi+JAsA4gD+APFd0sQVW1e1J2ZBn0DkKXV7VmMCLrhEEQBb2jEBFRBSAKAh7vXk/vGHQF6edKkFNsFwAk6J2F/A+LS7pZbRw2JejsiSK9c9AVtBtYF5LEwpKIiMqHURYxpFVNRISwU5O3Wp6UEWhzKkP1zkH+h8Ul3RTFpQ4+vCOLa1t6qbAIE2IbV4Eo8VediIjK1wNd6uodga7g1/1ZBodLHaZ3DvI/fOKkm+K0K7enJZ9ll1gv1bZfHLvDEhFRuQs0SBjVsTZCAzhLuTfacyIXooAoAHX0zkL+hcUl3YwI2SDWzUjN1zsHXYYp1ID6bSMhyfw1JyIifYzsEKt3BLoMVQN+O5itqZo2UO8s5F/41Ek3o9fpI3l2VdH0zkGX0bhzDb0jEBFRBRZklHF/57oQ2IHGK63cl2EqsDrv1jsH+RcWl3TD7CXOoUd3nwnVOwf9kyAALbrXgmyU9I5CREQVWKBBQtf61fSOQZex8fBZmIxSCwCV9M5C/oPFJd0oUZTFXukHzumdgy6jdtOq7A5LRES6CwmU8VDXeL1j0GWUOBTsSsuzA+ijdxbyH3z6pBvVyl7sFApzbHrnoMto1bs2jCZOokBERPprFVsZMeEmvWPQZaxIzggtsDpv1zsH+Q8Wl3RDVEXtd3TPGS5g5YXCIkyIjGVvZSIi8g6CANzTMU7vGHQZm46chSQKPQBwZCy5BYtLuiEOm3LH8eQcFpdeqHm3GC4/QkREXiNAlnBXu1owcs1lr3PsbDEcLjUQQH29s5B/4G853YjKguBs0vmOOsott8cjLCJQ7zxUSjKIaNQpmuMtiYjI6/RtVl3vCHQZ61POAEBPvXOQf+ATKN2IrvnZWba9v34vRtQsVEa83BZj3kpQhzzdUmt6awxkI3+s9FKvTaTeEYiIiP4hJNCARzixj1daZzkTlFfiGKx3DvIPnPGDrpvDZu1r2bwhcNfPS4RdPy+RJFlGdINGYp2WbdRmXTponW7vJJYUlChn0uzSgU2nkb6fM8qWl9a9a8MYyF9rIiLyPrFVg9A4OgwHMgr0jkIX2ZR6FiaD1AmABEDROw/5Nj6F0nXTFLVv2r49F5onFZcLJw8k4+SBZHHjvNkwhYahVpPmUnzb9krP0W0kydAQRedsyolDhVLyupPIz7bqGd9vVYsNRWgVdlEmIiLvZJRE3N+lDsZ/v1fvKHSRM4V2nCmyKzHhQa0B7NA7D/k2Fpd0vaqLshSVfTT1igdYCwuQsvUPpGz9QwKA8OiaqN28lVS/3S3K8BfbSE67Q83LciB1T464/49TcNnUcgvvz5p0qQFJ5kQ+RETknWRJRN+m1TFpYTLsLv7b703WHsoOGNm+dk9JFFhc0k1hcUnXq9upQwccmqYGlPWE3IxTyM04hT2rlkuiJCG6fkMxrkVrrWH7jmqHQZ1Ea6FVOZNuEw9tyRSO7T3ryex+SxQF1G8bBZEz8RERkRdzqRp6NIrEz8mZekehi6xPOWMc2KLGkPAg4xS9s5BvY3FJ18VeUjzg6K7tN7yIoqooOHVoP04d2i9s+u4bISA4GLFNWkjxbdopt97VVrxtTAOhKM+unDxUKCWvP4ncjBJ3xvdbMY3C9Y5ARER0TaGBBoxsX5vFpZfZdvQcgo1yCwAmABy/RDeMxSVdF0EQb0vfl+S269mLi3F4+2Yc3r5ZAoDKUdGo3bylVK/dLcodE1tJLodTzT/rxNE9OeL+jafhKHG57b39SZMuNWEIkPSOQUREdE1t48JRyWRAvtWpdxQqVWR3IfVMka1RdNgtANbonYd8F4tLuh51VFUJyTmZ7rE3yMvKQN5vGdj72y+SIIqIrtdAjGvRRq3frqPafkBH0VpkVc6esIuHtmYKqXvOAByyAUOAhNjGVSCI7hlvabfbMXLkSDgcDiiKgt69e+PJJ5+85JhTp07h+eefx7lz51C5cmW8/fbbqF79/9cvKyoqQr9+/dCzZ0+8/PLLcDgceOSRR5CVlYURI0Zg5MiRAICXXnoJw4cPR5MmTdySnYiIvJ9L0dC/WTTmbffc8wRdvzUHs4LrRgT3DjBILC7phnGAFl2PHunJe8utnNNUFadTDmHzD3PFr599XJz+wEismfWhVHBml9r5jprag+93wl2vtlFuvcuMqjEh5RXL69RpWQ2qqrntekajEXPmzMHSpUuxePFibNy4EXv27LnkmKlTp2Lw4MFYtmwZHn30Ubz77ruX7P/ggw+QkJBw4fXGjRvRpk0bLF26FEuXLgUAHDp0CIqisLAkIqpgggNk3N2xtt4x6G+2HTsnlTiVXnrnIN/GlksqM1txUb/je3cF6/X+DmsJjuzciiM7t0oAEFYt6nwX2oSOyu3PNpcUp6Lln3Wox/aek/avPwVbBelC2zSxhlvXthQEAcHB5/+aXS4XXC4XBOHSVtHU1FRMmjQJANChQwc89thjF/bt27cPOTk56NKlC/bt2wcAkGUZNpsNLpcLmna+EP7ggw/w2muvuS03ERH5jroRwYgJN+FkLof3eYs96XkINsqNABgAsM8y3RAWl1RmgiC0zzhi0TvGBQVnspC8ZhWS16ySBEFEVN16QlyL1mK9dh3VhH7nu9DmnHKIlm2ZwuE/s/2yC21QmBHVYsPcfl1FUTB06FCkp6fjrrvuQosWLS7Z37BhQ/z666+499578dtvv6G4uBi5ubmoVKkSpk6dirfffhubN2++cHynTp2wdOlS3HnnnbjvvvuwZs0aNGnSBFFRUW7PTkREvmFIy5r46PcjesegUoV2F7IKbPZaVYJaANipdx7yTSwuqawqyQZjNU+Ot7wZmqYiMzUFmakpwtaFCwRDoAm1GjeV6rZOUDoObid2u7u+UJxnUzJSi6V9G04h+3ih3pHdol5C5IWWQHeSJAlLlixBQUEBHnvsMaSkpKBBgwYX9k+YMAFvvPEGFi1ahLZt2yIqKgqSJGHevHlITEy8ZPwlcL7l8q+us06nE/fddx+mT5+OKVOmICMjA4MGDUKPHj3cfh9EROSdAg0S7mofy+LSy2w5mmOoVSXoFrC4pBvE4pLKqk3OqRMlmqpW0jtIWThtVhzdtQNHd+2QgOkIrRqB2s1aSfUSOiiDxjWXVFXVCs461OPJudK+9adgLfTN3h9Nu9SEwei5WWLDwsLQvn17bNy48ZLiMioqCh9//DEAoLi4GL/++ivCwsKwe/du/Pnnn5g/fz6Ki4vhdDoRFBSEZ5555sK58+bNw+DBg7F3716EhoZiwoQJuPfee1lcEhFVMGEmA5rUCMP+0wV6R6FS24+dC+zVOOq2ykHGD/XOQr6JxSWViaqq7U4e3G/SO8eNKsw5i33rfsO+db9JEARExtUV4lq0Fuu3u0Vp07uDZCu2qjmnHULKjmzh8LZMqD7QhTYswoTQKoFuv+65c+cgyzLCwsJgs9mwefNmPPDAA/84pnLlyhBFETNnzsTtt98OAJdM7LNw4ULs27fvksIyPz8f69atwxdffIG1a9dCEAQIggCbzeb2+yAiIu8WIIsY2romi0sv8mdaLgyS2FHvHOS7WFxSmdiLi7plHD5k1DuHW2gaso+lIvtYqrB98Q+SHBCAmEZNxbqtEpSEfu3EW0fUE4rzrUpGaom0f+NpZKbm6534suq0iPDIdbOzszFx4kQoigJN09CnTx9069YN06ZNQ9OmTdGjRw9s374d7733HgRBQNu2bfHKK6+U6dqffPIJHn74YYiiiC5dumDevHkYOHAghg8f7pF7ISIi7yVLIvo1i8Ybyw/qHYVKHTtbDADBAGoCOKVvGvJFgifGa5H/cVitZ76dNC4iN+O03lE8LiS8KmKbtUC9hI5KbNMWEgCtMMehHt+XJyWvO4mSfIfeEQEAd0xqi8ja7p/Mh4iIqLxYHQr6fbjxr6KGvMDc+9sXdKoXcR+AH/XOQr6HLZdUFtUEUQzLzczQO0e5KMrNwYENa3Fgw1oJgoBqsXFC7eatxPrtb1Fa9mwv2Utsam6mEynbs0TLtiyorvLvQxsQJKNqzYq7ticREfkJAejZKBKfbzymdxIqtTn1bGjr2PBEk1FicUnXjcUllUXCmbRjVmiaf3SLvR6ahjNpx3Am7Ziwc9lCSTYYUbNRE7FOy7Zq617t1cRh8WJJvlXJPGaT9v9xCqdT8solVmyTqlCcKiRZLJf3IyIi8gSTQcKgljVZXHqRP9NyBbtL6Wny4ISB5L9YXNI1KS5X+5MH9wXrncMbuJwOpCXtRlrSbnHd158jqFJl1G7WUopv217p+1BrSRBFrTDHrqYfyJf2rT+FwhzPTFTTICEKRhN/fYmIyPfVjwpB5SAD8kp8c+Z2f7P3RD6CA+R6AAIBcMY9ui58OqVrclhLumUcsfBn5TJK8vNw8I91OPjHOgkAqtaqLcQ1byXWb3eL0vzVBMlRYlNzsxzCkZ1nhEObM+FyQxdaURIQ0zD8pq9DRETkDZyKhlsbRGLxHs4f4w2sTgUnc63WOhHBLQFs1TsP+RYWDHQtgmw0tshK5SLHZZFzIg05J9KEP1csliSDATUaNBLrtGqrNu/WXut0R7xYkl+iZKfZpP1/nMbJg7k39B416leGomj85SUiIr8QEiBjUMsaLC69yO70XLlORHALsLik68TnU7qWGFVRDIU5Z/TO4XMUpxMn9ifhxP4kccO3X8IUGobYZi2l+DbtlV5jW0mSbEDhObty4lCBlLzuJArOlK3nSXzrSBgCONaSiIj8R8f4qjBIApwKVzHwBntP5gfd1jiqQ2ig4TO9s5BvYXFJ15KQdTTVCcCkdxBfZy0sgGXzBlg2b5AAoErNGNRudn4W2hEvtZUcNoeal+VA6u6z4oE/TsPluHwX2vhW1SCKLC6JiMh/OBUV7etUxR9HzuodhQAcOJ0Pl6q11zsH+R4Wl3RVLoej48mD+7jmhQecO3US506dFHavXCaJkowaDRqKcS3bqI07dVA7DukkWgusSnaaTTy4JUNIS84BAFSpEQzZwMKSiIj8S5BRwoDm0SwuvcShjEKEBMjxACQAit55yHewuKSrctptt2YeSWE142Gq4sLJg/tw8uA+8Y/5cxAYEorYps2luq3bKd1HtZVkoxlFuXbFVqRJoiToHZeIiMitJFFEt4aResegUoV2F/JKnI5qoQH1AFj0zkO+g8UlXY1oCDQ1yTx6WO8cFY6tqBApWzchZesmCQAqV6+BuOatpE7DR2mSgdUlERH5n0omA6LCApBVYNc7CgE4cDpf7WqObAEWl3Qd2CJFVxPvsJao1oJ8vXNUeHmZp7F39S+QDAYWlkRE5JdcpeMuyTvsSs8LsbuUNnrnIN/C4pKuJiHzSMrNL8xIbhFZJx6qi8MeiIjIP4UEGtCtYTW9Y1CpAxkFYrFd6ax3DvItLC7pipw2W6eTB/dzMh8vUatxM0gye7ITEZH/6lQvQu8IVOrA6QIEGsQmeucg38Likq7I5XS0z047ym6YXiK+TXvIRqPeMYiIiDwmLNCA6mGBescgAKfyrBAgBALgTEtUZro1g5jNZgVAcmmGgwDutVgsJX/bfgzAKIvFkld6ThMAHwGoifOF8dcA/muxWDSz2TwawNsATgIIAXAUwGsWi2Vz6bnrADxjsVh2lr6OA7DcYrE0LX3dDsA7AKIAlAD4E8BuAA+URm6M8wOaFQArARwC0BbADwDetFgsHS+6NxnAKQCtAEwGsBzASAB1SrNVK703AMgFsN1isTxXem5tAL8DaP3XfetFMhjqnjt1Qs8IVEoQRVSPr693DCIiIqiWyE4AACAASURBVI9yKRo61K2Kxf/H3p3HSVHe+x7/VFWvs8+wDCAgyPKogwpqxIiaIBgJhgAaOaLmuqAe1JicxBtj9MQEz1WzHI14oznXXK8Srxq9iRvBJEbUSDQuxAgqzENAYABh2GfrvaruH9U99mwwMgPVML/36zUveqqrq3/NDMx8+3me3/P+Fr9LEcCa7U2Jk4ZWnAT82e9axOHBz5HLuNZ6fDbcpYD5nRzfDdwAoJSKAi/gBTkFnAScAVyfd82ntNYTtNZjgB8DzyiljttfIUqparyQ+D2ttdJaT8ALkL/N1jIe+ASYnP38lryHLwOGZkNhzlTgI631J7kDWuvZ2etcDSzLu+50YFZenQuBH/gdLIESKxAoadol+00VguqRo7EzGb/LEEIIIQ6qkkiALypZd1koVm5qiAAn+F2HOHwUyrTYZcDoTo7/DW+UEuAS4A2t9UsAWusY8A3glk4eh9b6VeAh4NpuPP8NwCKt9d/yHv9brXX9/h6otXaAp4GL8w5fDDzZjedFax0Hvg08oJSaDpRqrR/vzmMPsrFNu3bGcV2/6xDAsHEnynpLIYQQfYKsuywc/9zeFG5KpE/0uw5x+PA9XGankH4Zbyps/nELmII3WglQgzdVtZXWeh1QopQq6+Ly7wHHdqOMce2v/Rk9STZcKqXCeKORv+vug7XWL+JNj11E25FYP6ldmzfJessCMeqU02S9pRBCiD6hNBJgSLmsuywEH+9oIWO7MnIpus3PcBlVSr0PLAfqgIfbHd+Gt/6xJ3O888NRZ0NwvTIsl13HWaKUUnhB+W2t9e7PeJkHgHe11gWxUa1j28ft2Li+2O86hLfesnpkZwP7QgghxJEn47hMPEb2uywE63e2EAqYI/2uQxw+CmHN5Xit9Y1a61T+ceBovHB4Q/b4KqDNRq5KqWOAZq11YxfPMQGvWRDALqAy774qILeg8KP21z4AudHLbk+JbcfJfhSEZCx2yu4tm3wf2RbQb+hwbFvWWwohhOgbSsIBJo6s8rsMAXzSECcUMEvxGlIKsV8FGx6yayq/CdyUnTr7OHCmUmoqtDb4uR/4aWePV0p9AW+95a+yh14DLlNK5UYzL8frygrwC+BypdTEvMdfkG30011PApcB5wDPf4bHFSTDMI7d/clmv8sQQPUxozGQGcpCCCH6jlOOrtz/SeKgc13Y1pCI0XlvFCE6KNhwCaC1/gewEpibbXwzE/h3pZTGW6P5Ll4wzPkXpdT7Sqk1wK3AhVrr3MjlQ0ATsEIptQLvHZj/zD5PPd6I438qpbRSajVwXvb87ta6GmgBXtFatxzwiy4MZjASGbpnq7QBLwRDxh5HKBr1uwwhhBDikDm6XzGWKW+sFoJ1O5oBxvpdhzg8GK50AxUdDUu0NNc+cNXFRX4XIuCKex6k39DhfpchhBBCHDLNiTRf+6+/Ubut2+/zi4PklmnHZq49+5g7TNP4D79rEYWvoEcuhW/GNNRvS/tdhPCa+VQMGux3GUIIIcQhZRgGJxxV7ncZAli3oznQmEiP97sOcXiQcCk6c8zuTzYH/S5CeM18MmnJ+UIIIfqW4nBA1l0WiI93tgAc73cd4vAg4VJ0YGcyo3d/slkW+RUAaeYjhBCir5JwWRjW72whGrJyuzgIsU8SLkUHqXhs3N76bfIfSAGQZj5CCCH6KmnqUxh2t6RwHEygv9+1iMIn4VJ0whjdUL/N7yIEcJQ6zu8ShBBCCF+kMjZjBsr2ioVga0M8AYz0uw5R+CRcig4CodBRDdslXPpNmvkIIYToy6SpT+HYsjduAMP8rkMUPgmXor1S0zQjsYa9ftfR50kzHyGEEH1ZcTjAybLusiDU7Y6FgKF+1yEKn4RL0d7I5r27Y34XIaDfUcNA9qEVQgjRh9UMKfO7BAFs2h2LJNK2TIsV+yXhUrR3zN5tW/2uQQCVQ4YSDEf8LkMIIYTwzfCqIr9LEMDWhgTxtD3G7zpE4ZNwKdo7ZveWTZJoCkD1yGMwLcvvMoQQQgjflIQDFIXkZ6HftjYkwGW433WIwifhUrSRTiZHNO7cEfK7DgFVR8m6eSGEEH1bPG0zol+x32X0eVsb4oQCpnQZFPsl4VK0kUmnhsYbG/wuQwCl/Qb4XYIQQgjhu5H9JVz6rb4hSSRoVQAyjCz2ScKlaMN1nOqYhEvfRcvKMQzZOFoIIUTfFg1aHDNAwqXfUrZDLJVJAdV+1yIKm4RL0YZhmgPiTY1+l9HnVQ0Zii3bkAghhOjjApZJzRDZ67IQbG9KppDtSMR+SLgUbViWVSnTYv1XOXgIhtXzf57JZJKvfe1rfPWrX+X888/n/vvv73DOli1buPzyy5kxYwZf//rX2bZtW+vx2bNnM3PmTM4//3yefPJJAFKpFPPmzeMrX/kKjz/+eOt1fvCDH/DRRx/1uGYhhBAi35iBJX6XIIBP9sYNQBpCiH2ScCnasIKhMhm59F+/o4YRDIV7fJ1QKMSiRYt44YUXeO6551i2bBnvv/9+m3N+8pOfMGvWLBYvXsz111/PPffcA8CAAQN46qmneP7553n66af51a9+RX19PcuWLeOUU07hhRde4IUXXgCgtrYW27apqanpcc1CCCFEviEVUb9LEMDGXbEwEi7Ffki4FPmihmFYqXjc7zr6vIEjjsEwe/7P0zAMiou9tSqZTIZMJtNhLee6des4/fTTATj99NNZunQp4AXTUMhrHJxKpXAcB4BAIEAikSCTyeC6LgD33Xcf3/rWt3pcrxBCCNGeaUBVsTSy99vWhkQ4bTuD/K5DFDYJlyJf/1Q8lvS7CAEVg4/qtWvZts3MmTM544wzOOOMMzjppJPa3H/sscfy0ksvAfDnP/+ZlpYW9uzZA8DWrVuZMWMGX/ziF7nmmmuorq5m0qRJbNmyhTlz5vD1r3+dpUuXUlNTQ3W1rPEXQgjR+5IZh2OkY6zv9sZSxFN27/2CIo5IEi5Fvv6J5uaM30UIKC6v6LVrWZbF888/z1/+8hdWrlzJmjVr2tx/88038+677zJr1izeeecdqqursSyv0/jgwYNZvHgxL730Es8++yw7d+4kEAhwzz338NxzzzFt2jQWLVrElVdeyd133803v/nN1pFPIYQQojcYhkyNLQR7YikyjivvJIt9knAp8g2INTW4fhfR14WiUe8naS8rKytj4sSJLFu2rM3x6upqfvGLX/Dcc8/x7W9/u/Xc9ueMGTOG5cuXtzn+xBNPMGvWLFasWEFpaSk///nPeeSRR3q9diGEEH1XOGBSXRbxu4w+b08sDdDf7zpEYZNwKfINiO3dI98TPiuuqMJOp3rlWrt376ax0WvQlEgkePPNNznmmGM6nJNbT/nQQw9x4YUXArBt2zYSiQQADQ0NvPfee4wcObL1cQ0NDbz22mvMmjWLeDyOYRgYhtH6GCGEEKI3hAIWQyokXPptbyyFZRpVftchClvA7wJEQenfsnePrJj3WXFlVWvY66nt27dzyy23YNs2rusybdo0Jk+ezMKFCxk3bhxTpkzhnXfe4d5778UwDE499VR++MMfAl6jnx//+McYhoHrulx11VUopVqv/cADDzB//nxM0+Sss87iiSeeYMaMGVx88cW9UrsQQgiRM6yyyO8S+rw9LWmCpiGbjop9MnLdHoVwbPvOv/3uye+/9bvf9P6cTNFtx076AlOvvoFwkfwgFUIIIQA++qSB8+//q99l9GnhgMlHC87LBCwzBEiAEJ2SKZCiVTqZGBpvapRg6bPiyiqsYNDvMoQQQoiC0b+k53s/i55JZpxcopR3v0WXJFyKVo5tD4k3NvhdRp9X2q8/AQmXQgghRKuKqPxcLATNyUwS6Od3HaJwSbgU+QbEmxr9rqHPq6iW/YmFEEKIfKZpUBSy/C6jz2uMp20kXIp9kHApWhmm2S/WKOHSbyVV0uVbCCGEyJfMOAwslamxftvTknKRcCn2QcKlaGUFghUyLdZ/xeUVfpcghBBCFBTbcRkoe136bldLykTCpdgHCZcixwwEg0WJ5ia/6+jzIiWlfpcghBBCFBTTgGoZufTd3ljaAsr8rkMULgmXIqcyk06lHdv2u44+zQoEMAOy/awQQgiRL2iaVEnHWN/FUrYFRP2uQxQuCZcipzydTGb8LqKvC0aiOBn5MgghhBD5ApZBsTT08V1LKhNAtiIR+yDhUuSE7XTa8buIvi4UjeI4MnoshBBC5AtYJqURmdnjt3jKthzHlZFL0SUJlyInYqfTrt9F9HWhSBTXkS+DEEII0V5FUcjvEvq8eNomZTvlftchCpeES5ETtjMSLv0WjERxXRlAFkIIIdork5FL3yXSNmnbKfG7DlG4JFyKnHAmnfa7hj4vFJWZJkIIIURnSiNBv0vo8+JpG9txpa296JKES5ETsVMpv2vo80KRKIZh+F2GEEIIUXBkzaX/kmkH16XY7zpE4ZJwKXLCmbSES78FIxEMQ/5ZCiGEEO0VhyVc+i2RtnFBpsWKLslvsSInnEmnZMjMZ6FoEYYl/yyFEEKI9opkKxLfxdM2yFYkYh/kt1iRE8mkUvL94LNQNIplyTuzQgghRHvRoIRLvyXSNgZIgwjRJfktVuQU9xs6PHzm3MtxMmky6Qx2Ju19pNJkMmnsVAo7nSaTTmGnU2TSaTLZY+lkgkw6RSaZJpNK+P1aDluhSBTTkh+eQgghRHsRCZe+i6dtDENGLkXXJFyKnP7lJQOtk8ZNzWAZhmEaYJkYlgFm7nMDwzQMTAPDzDtuGGBC7rZhGt5ejS7gurhuh9vup7dd183edrO3cRxc18VxHNd1HVzHwXFsHMcxHMd2Hcc2HDtjOLZt2HbGcBwbJ5PBsW1sO4OTyWBnbBzbC8je5xnsdNr7M5PBTqe84JzOZMNyOhuck2Syt9PJpHcslSSTSmU/kgf1ixAuljXyQgghRGdCAZlg5bd0xsUwDGnbK7ok4VLk7EnU7k7tfXZtpFeuZgKmSWso9UIqRn5AtQywTCMbVNuckw2y3jXyjpumgWXljltghr01ipbhGpbhEjBdwzIwQqabe97s/bnrGoZp5te03+DsfU674OwF5n0F52xq/jQ4Oy64TjY0u7iuF5pdx8GxbcNxHYoqyk1A1r4KIYQQ7Ugzdf85rgvye4rYBwmXIsfE7cWrOXgjkNlPe/PSXTA4VP/Z5YJz28D8aUC1TAyTjsG5zXlmh+OmaWCeDJQdklchhBBCHFYMyTS+cwFDwqXYBwmXIsfCdeU/i+7IBeeM92lvBufQsFLCwyVdCiGEEO3JyKX/XBm5FPshk9dFjokj4dJ38hUQQgghOmVKuvSd44JhSH4QXZORS5Fjuo5EG9/JD04hhBAH2euvv86dd96J4zhcdNFFXHvttW3uf+aZZ/jpT39KdXU1AJdddhkXXXQRAPPmzWPFihWccsop/K//9b9aH3PTTTexZs0aJk+ezHe+8x0AHnzwQcaOHcvUqVN7rfZ755zUa9cSn11JOIBlGCG/6xCFS8KlyDFlWmwBkK+AEEKIg8i2be644w4eeeQRqqur+drXvsY555zD6NGj25w3ffp0br/99g6Pv/rqq4nH4zz11FOtx2pra4lEIixevJgrr7ySpqYm4vE4K1eu5Prrr++12l3XJVD2nt1rFxSfWSBUgmtODEiEEF2R7wyRI+GyELiHoPWREEKIPmvlypUcffTRDBs2DIDzzz+fpUuXdgiXXfn85z/P22+/3eZYMBgkkUjgOA6ZTAbTNLn//vu58cYbe7V2wzC47Y3bZLNLHw0vHc5TX3kq7ncdonBJuBQ5Mi22EDh+FyCEEOJIVl9fz6BBg1o/r66uZuXKlR3Oe+mll3j33XcZOXIk3//+9xk8eHCX1xw1ahRVVVXMnj2bmTNnUldXh+M41NTU9Grtjis/JP1mFNDyHaWUDXyAN+/LBr6htX5TKTUCWA3ovNPv1Vr/Ovu48cA/gC9rrf+YPTYC+L3Welze9X8ENAMjgUlAKHs7d93HgVO11v+SPb8se91ztdYfH4SXfFiQcClyzEOyYYjYN0e+BkIIIfw1efJkvvKVrxAKhfjNb37D9773PX7961/v8zG33XZb6+358+ezYMECfvnLX1JbW8ukSZOYM2dOj+ty5fcU35mYuLiFMjU5rrUeD6CUOg+4G/hC9r51ufs6MRf4a/bPP+7vSbTWN2SfYwReAM09pwG8oZSaqrV+GbgD+D99OViCdIsVn0oaAbNQ/rPos1yZFiuEEOIgqq6uZtu2ba2f19fXtzbuyamsrCQU8nq2XHTRRXz00Ufdvv7LL79MTU0NsViMuro6Fi5cyJ/+9Cfi8Z7PpJSfkf6zTAuXghxCLgP27O+kbCC8CLgCOFcpFTnQJ9Rau8B84D6l1KnAFOBnB3q9I4WES5ETM8OBjN9F9HkycimEEOIgOuGEE9iwYQObNm0ilUqxZMkSzjnnnDbnbN++vfX2K6+8wqhRo7p17XQ6zaJFi7j66qtJJpOtUyht2yadTvfeixC+sQwLXArl98WoUup9pVQt8L+B/8i7b1T2vtzHWdnjZwDrtdbrgNeA83tSgNZ6JfAnYClwo9Y61ZPrHQlkWqzIaTHCViG+E9WnOEkZPBZCCHHwBAIBLrjgAqZNmwbAxIkTGTNmDAsXLmTcuHFMmTKFf//3f2fZsmUEg0Esy+Kaa65pffzZZ5/Njh07cF2XCRMmsHDhQk4//XSuu+46amtrOeOMM4hGoyileOeddzj33HP50pe+RFlZWY9rTztpgmaQtCNB1S8BM4CLWyjhMn9a7OeBXyulcmsmu5oWOxf4Tfb2b4D/BvyOrteGdedd/wfw1m++1t3Cj2QSLkVOTMKl/9yEjeu4GGbhLJgXQghx5LBtm2effZY//vGPrVuRrF27lm9961ut50ybNo2hQ4d22IrkvffeY8iQIbz66qsAXHLJJYTDYZYtW8Ypp5zCr371K+bOnQuA1prTTjuNu+66q9dqj1gR3r30XUzDJONksh9p0k7aTdkpUk7KTdlJknbKTWQSJOxk9s+4EUvHiWfiRjwTN5N2kvyPlJ3q/PNM22MJO9Hng202XBbcX4LW+m9Kqf7AgK7OUUpZwIXATKXUbXiNgPoppUqBXUBlu4dUAeu78fQO0pKxlYRLkRMzQ6b8w/CZm7LBdsCUTutCCCF6X0+2IjEMg1QqRTqdxnVd0uk0/fv3J5FIkEgkyGQyresi77vvPhYsWNCrtRuNW7B+XgNmgGC4jGCkDCLlEC4zCJdAqNQgUgqhEggWQajY+zNYBMEoBEshGsEORF07EHIcK+Q6VhDHCuCaQVzTMjAtMCzDMC0MwzRMwzIMw8IyLSzDwjRMbNcLtmknQ9pOuSknTcrOBdukm8wkSdgJN2EniWdiRjyTaBNsE5lEa4DNhdb2AbezkJty/J9xGTSD4OJ/Ie0opY4FLLyQWNTFaVOAlVrr8/IetwiYrbX+tVJqq1LqHK31K0qpKmAasPBg136kkXApclqMkAQavznJ7Mil34UIIYQ4IvVkK5IJEyYwceJEzjzzTFzX5bLLLmPUqFEcffTRvPDCC8yZM4d58+axdOlSampqOjQK6rFUzPvTyUB8t/dxACwwLC+IfHaGSSBcRiBaQSRcBuFSg3CpF3BDxV6wDRVnP/KCbWAARCI4gYhrWyHXDoRcxwq5rhnIhtuAgWGB6YVZwzS9UGtYhmmamIZFwAy0jtimnTRpO+2mnRQpO+Vmw6ibtL1gG88kSGQSRjwTJ5GJG/FMwojbcWN/I7Ndhd6UncLFJWSFcHETB/R31/uiSqn3s7cN4HKtta2Uguyay7xz/w8wAXi23TV+B1wH/BpviuwDSql7s/ctyK7NFJ+BhEuRE5Nw6T83acuOMEIIIXzV1VYkGzduZN26dfzlL38B4KqrrmL58uWceuqp3HPPPYDX1GfevHk8+OCD3H333WzdupWZM2cyZcqUnheWaur5NXrKdSCx1/s4ACYYJhjBA3lwLtiGy4hEyrxAG8kG3PbBNjdiG4pCoJ8XbK0IdiDk2IGw61hB1zEDuGYArKDhGhZkA62RDbimYRpmdsQ2F2xd1yWZjpUf0IvvZVrrTn9x1VpvAKLdvMYLwAvZ26uAyfs4dwMwrrvH+yoJlyKnxQjKQj+/SbgUQghxMHV3K5Kciy66iJ/9zNtd4c9//jMnnXQSxcXFAJx11ln84x//4NRTT209/4knnmDWrFmsWLGC0tJSbr75Zi6//PLeCZfJ5p5f43CWH2wbPvvDTe/DPLBgaxAIlcKJ/0Jw8q0bDuQSom+QrUhETswImvL94DPpFiuEEOJg6slWJEOGDOHdd98lk8mQTqd5991322xT0tDQwGuvvcasWbOIx+MYhoFhGCQSvTSLMtHYO9cRn53rQrIR0jEwjD6e8sW+yMilyGkxAtJFxm9uykYWXAohhDhY3nzzTVKpFNOmTaO4uJgrr7yyzVYkDQ0NLFiwAMdxMAyDIUOG8MADDwBeM6CPPvqI8ePHU1RUxKxZszjzzDOZN28e9fX1VFVVccMNN2CaJq+88gpr167lxRdf5OKLL+6d4g9wKqroRcEoGFaL32WIwiXhUuTEjIAp3w8+c5I2GJIuhRBC9D7btrnjjjt44oknWrchOffccwFatyJ55plnuPDCCzvdhuT999/nrbfeArxtSKZMmdK6Dcn8+fOZO3cuEydOpLa2FoCnn366d1+AhEv/BYvAChbEF0IpNQi4D/gcsBeoB/4NCAL/EzgKb5bmr4H/obV2lVJXAI8A52qtX85eZxZeo5+LtNa/VUq9Bvx3rfVypVQJcA8wNfscTcD3tNZvZ7czuQSw8bYi+Vet9duH5MUXMAkTIieGZcj3g8/cpI3RS5OTk8kkl156KalUCtu2Oe+88/jmN7/Z5py77rqLt9/2/h9MJBLs2rWL5cuXA3DccccxduxYAAYPHsx//dd/AXDTTTexZs0aJk+ezHe+8x0AHnzwQcaOHcvUqVN7p3ghhBC97nDehsR1Xdya2Y7Rf6xDyw6D5nrTiO8xiO+B+F68P/d4ATS+B9LxXn1+kRUudQlE9vhdhlLKwAuEi7TWF2ePnQRUA48C12mtX1JKFeF1hL0eeCD78A+Ai4GXs5/PBVZ08VT/G2+vyzFaa0cpNRI4Xin1eeArwMla62R2j81QL7/Mw5KECZFj42ATMAJkpKOMX5ykDVbvpMtQKMSiRYsoLi4mnU5zySWXcPbZZzN+/PjWc2699dbW24899hirVq1q/TwSifD888+3uWZtbS2RSITFixdz5ZVX0tTURDweZ+XKlVx//fW9UrcQQoiD43DehiRju7z+SdDctHusWVVyApWDgvSLGE552HVKggbhgGkGLMuwAgEDK+TNAkq1QLLZJb7XJb7bJbbLpWW7YbTssLoMpYkGcKT/QZfCZekCWXM5GUhrrf8rd0BrvUIpNQ94Q2v9UvZYTCn1DeA1Pg2Xy4CzlFJBIAyMBvK3LQFAKTUKmAhcqrV2stdbD6xXSl0A7NRaJ7PHdx6cl3n4kXApPuW4KTNkBZxMxu9K+q6M4y2a74WFl4ZhtHb0y2QyZDIZjH1MuV2yZAk33njjPq8ZDAZJJBI4jkMmk8E0Te6///79Pk4IIcThoVC3IUlmHH6/civP/mNL/uFsA9SOSiMBhlZGGVoZNQaVRYzqskH0LzmaquIQVQMCblUYpzSEGw0aRsgyjUDAMgwraBAIQybpBdNEo+PG97hGfDe07HRp3m4Z8V1tR0tzoTS+F1KFkLkOsmhFBiiEzkrjgL93crym/XGt9TqlVIlSqix7yMUbtTwPKMfbimRkF9d6X2vd2bsNLwG3K6XWZK/1lNb6Lwf0So4wEi5FK9dxk0bQLPK7jr7OiWewSnpnZoVt21xwwQXU1dVxySWXcNJJJ3V63pYtW9i8eTOnn35667FkMskFF1xAIBDg2muvZerUqYwaNYqqqipmz57NzJkzqaurw3EcampqeqVeIYQQB8/hvA2J47rUN3a/62xTIsPqrU2s3trp3pgG0GkTQ9OEwWURjqqMMrg8ag4qK2JgWSX9io+ncmCQflHTqQjhFIcgYhlGMGAZphUwjUAIDAtSMUg1uW6iwTXie1xadkLLDmjZbhldhdLEXrDTB/YXc6hFym0KI1z21G+Ab+KFy5uAW/d9elta62al1CnAWXijqE8ppW7RWj/a24UebiRcik+5bsIISsNYvznN6V4Ll5Zl8fzzz9PY2MgNN9zAmjVrWtdR5luyZAnnnXcelvXp1//VV1+lurqaTZs2cfnllzN27FiGDx/Obbfd1nrO/PnzWbBgAb/85S+pra1l0qRJzJkzp1dqF0II0bvytyGprq5myZIlraOOOdu3b2fgwIFAx21Inn766da1le+++y6XX3556+Ny25A8/PDDvPLKK72+DYlpwPamZK9ca18cB7bsTbBlbwLodGlhl6OlxSGLoZVFHJUbLS3vz4CSo6gqDlFZFaQqgl0exo0GMMIB07CsgGEGgt40XifTOlpKYq9LbBdeMN1uGLFdZsdQmg2myUOc8yIVDl5TG799BHytk+OrgLPzDyiljgGatdaNSikAtNbvKKVOAGJa6zW54508x0lKKauz0cvssdeA15RSHwCX46337NMkXIpPOW7cCMlWl36zG1MEBxX36jXLysqYOHEiy5Yt6zRcvvjiix06A+bezR42bBinnXYaq1atYvjw4a33v/zyy9TU1BCLxairq2PhwoXMmzePGTNmEI1Ge7V+IYQQPbe/bUimTJnCj370I15//XUMw6C0tJTHHnuM1atX8+ijj7J+/XomTJhAZWUlX/7ylznnnHNam7yFw2G++93vYpomq1atYunSpb26DUkoYLG9qZf2yzxIWlI2ur4JXd9l9uryHfyBpWGGVRUxpCJiVpdFGFg6gv4liqp+ISqPMp3KMG5JCDcSMIygcSVAMQAAIABJREFUt7bUNKwQmJbXvCjV7LqJRpf4bteI7XK9pke50dJOQml8D9ipz/4ioxXQReo+xF4B7lJKXau1fghAKXUioIFblVJTtdYvK6WiwP3ATzu5xi1Al99U2em0y4EFSqkfZLvNjsCbLrsWcLTW/8yePh7Y2Fsv7nAm4VK0cl1iMnLpv8zuOFC53/P2Z/fu3QQCAcrKykgkErz55ptcc801Hc5bt24djY2NTJgwofVYQ0MD0WiUUCjE7t27ee+997j66qtb70+n0yxatIiHHnqIjRs3tq7ltG2bdDot4VIIIQpMd7Yh2bBhA5988glvvPEG5eXl7Nq1i379+rF+/Xp++tOfMmLECOrr67nwwgu54YYbOjR5O/7449m+fTurVq3q0BCupwwDGuNHbk+I7U1Jtjcl+Xvn8aTLd/4jAZOjKqMMrYgagysixsCySgaUDKZfSYiKo4Ju/yhOWQi3KOiNlgYsyzBza0tdO9v0qMlrehTb7RDbadCcGy1tH0z3QrQyQAGEy2zQmw3cp5T6Hl5I3IC3FclM4H8qpR7AC/SPAb/o5Bp/6MZTXY23FclapVQc2Al8FyjJPkcFkMELm9f29HUdCSRcinwxGbn0n70niWs7GD3sGrt9+3ZuueUWbNvGdV2mTZvG5MmT27xDDd6o5fTp09s0+1m3bh0//OEPMQwD13W55ppr2rSqf/zxx5k9ezbRaBSlFIlEghkzZnD22WdTVlbWoRYhhBD+6s42JE8//TSXXnop5eXlAPTr1w+AkSM/7XVSXV1NVVUVu3fvPqRN3hrjh8maxEMskXFYt6OFdTtaOru7y7WlAP2KQwytjDKkMmoMLosaA0qHmQNKR1FZEaJqcMCtirh2SRCiAcMIZqfxGqZVZBTImkut9SdAV2txvtjFYx6lk6mrWusr8m5/Me92I9DxnXnPGd2ps6+RcCny7TKLgn7X0OfZTSncTM/D5bHHHstzzz3X4XjuHeqczn4JOPnkk1m8eHGX177iiitabxuGwb333nvghQohhDjourMNyYYNGwC4+OKLcRyHb3zjG5x9dpvla6xcuZJ0Os3w4cMxTfOQNXlzXJeZ44dQ35hgW0OCbY0JEmmn15+nL9nVkmJXS4oVmxs6u9ugk5yw7q7pjuWN3gnRKQmXopURMDdZJRIu/WY3pkB+XgohhDjEbNtm48aNPPbYY2zbto3LLruMxYsXt85I2b59O9/97nf5yU9+gml6b4AeqiZv4UiAfzv/2EyxaZpRyzSiQctI2y67W1LutsaEs2VPjLrdMXNrQ8LYlg2g9Y0JdrWkvB2+RI+VhgPYjpu2TOMAFmuKvkLCpWhlhq06szRks48pFOLgs5tSvbHNpRBCCNGqO9uQVFdXc9JJJxEMBhk2bBgjRoxgw4YNnHjiiTQ3N/Ov//qvfPvb32b8+PEdrn+wm7w9t30vN6/Z3Ob31pGREMeXRI2xxRFrRHWE8cNL3alWwC41TbIB1AxaBo3xDDuaks7WhrhbtzvG5j1xKxc+tzV6f8oo6P5VFAdJ205zKCBLqETXJFyKfPWB8nAC6N1WpeIzcZpSGPIftxBCiF7UnW1Ipk6dypIlS7jwwgvZvXs3GzZsYNiwYaRSKW644QZmzpzJtGnTOlz7YDd5SzsumxIdB8vWJ1KsT6RYsrN1WmeHNYYlpsm40iiqOGKOLgozrF8lJwYGOOWW6exrFHTj7piVm34ro6CefsVh0raz2+86RGGTcCny1VvloSO3FdthwollZORSCCFErwoEAtx+++1cffXV2LbNhRde2GEbkrPOOos33niD6dOnY1kWN998M5WVlTz//PMsX76cvXv38uyzzwLw4x//mOOOOw44+E3eko5DferAGvo0Ow5vNbTwVkObhjcd9qo8Jhri+OJPR0FPPrqM/qZll1gmRZZpRAOWGejGKOi2hgTJzJE5ClpVHMJx2e53HQBKKRv4AC/LrAYu11rHlFIBYCvwsNb6lrzzXwMG43WVTQHXaK3fz963AW/vztxelq9rrb+plHoUOBc4RmudVEr1B5YDM/A60AIMBxqyHzvxusv+Xms9Tin1ReBV4Kta68XZ5/o98J9a69eytd4BXATkvkH/n9b6zt76e/KDhEuRr94sDfldg8ALmJZ8LYQQQvSS119/nbvuugvHcZgzZw7XXuvtmpDf5O0Pf/gDy5YtwzAMxo4dy/nnn8+WLVt49NFHGT16NJlMhssuu4y5c+eSSqWYN28e9fX1zJ07lwsuuACA22+/nXnz5vVqUx8H+CR5cLvFfhxP8XE8BTvbNLdpMwpaapnUlEQ5tjhijiqKMLyLUdCU7bC7JeXWNyaczXvibNz16ShoriHR7tjhNwrarySEZRpb/a4jK661Hg+glHocmA/cixcG1wAXKaW+r7XO/1u+VGu9XCl1JfCz7Lk5k7XWnTUqsoGrgF/mDmitP8Db15JsAP291vq32c9HtHv8ZuA2oLMuif8DGAScoLVOKKVKgZu68doLmoRLka/eLA7K90QByOxOSLgUQgjRK3J7XD7yyCOte1yec845bbYh2bBhAw899BBPPvlk6x6XAAMGDOCpp54iFArR0tLCjBkzOOecc/jwww855ZRTmD9/PnPnzuXSSy+ltrYW27Z7vVtswDD4OJbs1WseiCb7wEZBTxleRv+AZZeYJkWmtxY0YBk0xNPsaEo6n+xNOJv3xMzNe+JmIY+CDigJEw1ane/E6a9lwInZ23OBhcB1wOeBNzs5/294e1V2x33At5VSvzrA2lYAQaXUuVrrP+cOKqWK8LY4GaG1TgBorZuAHx3g8xQMCRIiX70ZCUT8LkJAemsz4aNlv0ghhBA915M9LkOhT9/oTKVSOI4XdgKBAIlEgkwmg5sdgrvvvvtYsGBBr9cfNGDrQR657E3dGQUts0yOL4lyXHHEPKY4Yg7v742CVlimU2SaZjRgGUVBy0hm7IIZBa0ui6RCAfOTg/9M3ZedWvpl4I9KqQgwFfhXoAIvaHYWLqcB7fdqezU71RZgkdb659nbdcBfga/T+ehjd9wJ/Afw57xjo4G6bKA8oki4FPkSOG7aiAYsNy5LL/2U3hbDSdmYIWncK4QQomd6usfl1q1bufbaa6mrq+Pmm2+murqafv368cILLzBnzhzmzZvH0qVLqamp6dCBtjdsTaY5zGaQ7ldjN0dBR0WzHXGLuj8Kumm3NwqaPwJa39jzUdAhFZEkUN+ji/SeqFLq/eztZcDDwFeBV7XWcaXU74AfKKX+TWudC42PK6VCQAnZaa15upoWC3A38Dyw5EAK1Vq/rpRCKXVmV+dkp+p+C+gHnKG13nQgz1UI9hsu97FgNnc85zda6x/vZ8HsVcC3ARfvH89tWuvnlVIG3nzky7P3bQG+obX+KPu4DcDftdYXZj//GvAVrfUVeXU+BwzSWp+ed+xHQLPW+j/bvaZmrXWJUuoGvCHp/L+PGuB4rfXq7Ln34S20HZa9b78LeLOPOxNv7ndu+OlerfVDeXXdjDcUvj2/ps6/CoeOm3H2WCXBwRkJl77K7IyDfaT9KBVCCFGo9rXH5eDBg1m8eDH19fXccMMNnHfeefTv37+122w6nWbevHk8+OCD3H333WzdupWZM2cyZcqUXqktapnufx8xyFgXS7A+nuTjeIrGjL3/Bx4B1sVTrIun8H7dbLXfUdCTAgPsCtN0i6zcKKhpJDMOu5q9UdBNe+LU7W7xRkEbkq1TcXe3dL2F5eDyqIP3O3ohaF1zmaOUmgucmc0N4AW1c/h0xPBS4O946y3/J3BBd55Ia/3PbJDtyaatdwL/DuR+wV4LDFdKlWqtm7TWjwCPKKU+5DDfErA7I5ddLZjt8EXN02HBrFJqKF6APFlr3aCUKgEGZM+/ATgDOCkbXL8EvKCUqsnNQwZOUUodr7Ve1f7JlFIVwClAs1LqGK31x9158VrrB4AH8q5zF/B+XrA0gdnAJuALWutX6cYCXqXUIOAJYJbW+r1sd6k/KaW2aK1z73rsxFu0+73u1HqouLa71SoPD87siPtdSp+W2REHS1rGCiGE6Lme7nGZf86YMWNYvnx5my1JnnjiCWbNmsWKFSsoLS3l5ptv5vLLL++VcOm6DuHEGuOqyoTrVg+zrcAgsygQMlOOy+ZEyvlnLOF81Jyw1seTxsexJB/Hk7TYhbNO8VDoYhS0Q0AZHQ1xfEmRMbY4bB09KMrnRpTRz7QyJZZp5EJowDRoiKfdHc1Jt/0o6FGV0TCFEy7bUEqVAWcBw7TWyeyxK/GmxrZOR9Vau0qpHwDrlFLHaq1ru/kUd3KAI5fZ531JKfUfeANwZPPOw8AvlFL/mm3oYwGHfcONzzotNn/BbHfkL5gdiNfmtxlAa92cu40XsL6gtY5l73tJKfUm3jsMD2fPuQcvnF7ayfNcgDcPuh64GLjrM9QIgFLqbLx3JE7OO/xF4CPgKbxvzle7ebkbgEe11u8BaK13KqVuxlukm/vG/D/AFUqpn2itC2bPIMNgg1UeOnn/Z4qDyW5MYki4FEII0Qt6ssfltm3bqKioIBKJ0NDQwHvvvccVV1zR+riGhgZee+01Hn74YV555RUMw8AwDBKJBL3BtuNs2vwI27Y9a5D3e2txsaKy4jTzlNJx5qSq0Y4bHmoHAoOtIitoxB2HTYmUs6Yl4a5uTpgfZ4PnhniKmNO3gme+tfEUa+Mp2NHmcJssUBYwqSmOGseWRIxR2VHQ8YEBdrlpukHTCONt81GIZgOv5IJl1vPAT5VS4fwTs9Nm78HLKPOyh/PXXK7UWv+3do/5SCn1Hm1zwmd1Z7amnNvw1mJ+qJRqAuLAIqCg1rV+Vt0Ol/kLZrOH8uc6A9yttX6q3cPyF8yuwAt/65VSS4FntNaLs+80FHcy2rgcbxpqztPA9Uqp0XQ0F2+fmHrgd3zGcJkd+XwU+LrWurHddZ/E+0a4SykV1Fp3Z0V5Dd43R772r6cZL2B+C/jhZ6n3YDLC1j+t8rCL7LToLxfsxhSBSumvJIQQomd6ssflG2+8wY9//GMMw8B1Xa666iqUUq3XfuCBB5g/fz6maXLWWWfxxBNPMGPGDC6++OJeqd11HWKx9R2Ot7RoWlp07tO8tYompaU1VJR/zjy9tIYv9B/tuKEhdjBQYhVZQaPZtqlLJG3dnGR1S9z6OJ5ifSzJhkSSpCPLURozDn9raOFv7UZBKwIWKybVxPl0YMhX7ZeSaa0X0e537+zgTW6W5Bfb3XdP3u0RXTzHFe0+7zCNtpNzNgDjsrdfA17Lu+8F8n6/zmaKW7IfR4zuhMvOFszCvqfFdlgwq7W2lVLTgM8BU4CfK6VOwZti2x023hTb7wN/yB1USlUDY4C/Zoe600qpcVrrD7t5XYD/Ah7TWr+Rd90QMB34jta6SSn1NnAe8PvPcN39uR94Xyn1n/s98xAxLLMuUBVJAFG/a+nrMttjEi6FEEL02P72uLzrrrt4++23AW/t5fbt2zn//PN56623+OlPf4pperlt/fr1rV1kb7rpJtasWcPkyZOZOHEiAA8//DCXXHIJU6dO7bXaLSvcabjsmkNT0wc0NbW2BckLngHKy0+kovxU66zS45kycLRNaDBBq9iMWgGjMZNhYyJl17YkqG1JWB/HkqyPJ9kYT5E+3Dal7GWDw0EStrszbO7/XNG3faY1l59BpwtmsxuZvgO8o5T6M/CI1vpHSqmWTtZKngL8pd11H8MLl/nBcQ5QiTciCl4Dnbl4Q837pZS6HDgauKzdXefhtTH+IHvdIrzh6u6Ey1XZ+vOHvk/Bm2LbSmu9Vyn1BN402kKxOVAVSSHh0neprS2Ex1RimDKILIQQ4sB0Z4/LW2+9tfX2Y489xqpVXnuL008/neef936V2bt3L1/60peYNGkStbW1RCIRFi9ezJVXXklTUxPxeJyVK1dy/fXX92r9jpMmk2nY/4ndkqGh4T0aGt7LHWhdl2iaIcrKTqa8/GTrnNLjOW/gKJtQNcFAkRm1AsaedMbdEE86q5sThm5JmF5joSSbEqk+0X/vqEgIG7cg11uKwnLQtiJpv2AWaMTr5pr7Fz0eyG3E+jPgfqXURdl50FOBM/H2qcm/Zlop9XO84eNXsofnAtO01n8DUEqNBF6mG+FSKXUM3hTas7TW7dujzgWu1lo/mT23GC/AFuXWhu7DA8DbSqlntNbvK6X6AT/Bm7rb3r3AuxTOtjCbrfKwpJkCkNkew03bGOFC+dYQQghxuOnOHpf5lixZwo033tjh+J/+9CfOOussotEowWCQRCKB4zhkMhlM0+T+++/v9HE9lUgcmjzjOCn27n2LvXvfyh3KC55FlJefbPQrP9maVnoc55eNso3gAEKBIitiWuxMp90N8aSzqjlh/DOWNHMjnpsTKY6UFZ5Dw0EChvFPv+sQha8nv7W2X3P5R611mznD7RbM3gH8p1JqCN42JTvwOs+CN7pZiTdKaAPbgJla685alj6M18o316H1aKD1fwKt9XqlVINSamL20L8rpf4t7/6hedf6Ht6I5DP56wfw1kFOy6sPrXWLUuqvwAy8Bj9d0lpvVUpdBvxKKVWKN7/6Pq11h81Xs81+nsXboqUQbDJLQod9p6ojQWZHnCNuYy8hhBCHVHf2uMzZsmULmzdv5vTTT+9w35IlS7jyyisBGDVqFFVVVcyePZuZM2dSV1eH4zjU1NR0eFxPNTfr/Z90kDlOjD17/sqePX/NHWoNnoFACRXlpxnV5ROsUcUKs2JUxghWG2ErYoVNi+2ptLs+GzzXxBKtwfNw27tzeDScKbXM7nZWFX2Y4fbxOeSiA8O13dQnP3oz4KaPlPfbDlMBk6MWfB7DkgUOQgghDswf//hHli1bxp133gnAc889x8qVK7n99ts7nPvQQw9RX1/PD37wgzbHt2/fzle/+lWWLVtGMBjs8Lj58+ezYMECnnnmGWpra5k0aRJz5vRkS0CPbcdZu/bHbN7yf3t8LT8EAhVUVJxGefkESoqVa0RGOmawnxEORMygYbAtmXY/jiedVc1x45+xpDfVNpakPlV4e40/esLIpmn9y68DHvezjuwg1Ad5h34DhIGI1vr7eeeNB57UWh+X3feyCa9/C8DrWutvZrcVPBc4RmudzG4duBxvIKmrfe2/BNyHt3+mizdgNkdr/VkWBh/RZL6daM910/Zuqzw8MLNT9rr0VcbBbkgRqJKmPkIIIQ5Md/a4zHnxxRc7DZ1/+MMfOPfcczsNli+//DI1NTXEYjHq6upYuHAh8+bNY8aMGUSjPWvfYJphBlZ/1Q4Eysym5lVGc9Nqkqn6Hl3zUMpk9rJz50vs3PkSeLPYWkc8Q6EBVFRMNEaWnWTVFI91jX4jM2bwKDNihU3TMNiWTDlrY0l3VXPCXBdLGuviSdbHkuxM+xM8R0bDDtCtfeQPsg69YJRSY/F2s/h+3uGL8XZ8yJmstd7ZyfVs4Crgl7kDWusP6Hpf+7nAEOBErbWjlBoKtLS/aF8m4VJ04NpunVUVkXBZAFKbmiRcCiGEOGDd2eMSYN26dTQ2NjJhwoQO9y1ZsoTvfOc7HY6n02kWLVrEQw89xMaNGzEMr2WDbduk0+keh0vXhXVrXWvw4IucQYOKnEikxHJdm5aWtXZD4z+MpqYPzOam1bTE1uG6hTfaty+p1A62b/8927f/Hrzg2fo7eTg8mMqKiebYspMYXzrGZcCIjBkYYEYtr1frlmTKWRtLOKuaE9a6WNL4OBs892TsLp6t54aEgyGgIEfntNZrlFJ7lFITtdZvZw/PwWvOuT/3Ad9WSv2qm083GNiqtXayz735s1d8ZJNwKTowAub7wYHRU5Nr9vhdSp+XXN9A5LgqzJC1/5OFEEKIdrqzxyV4o5bTp09vDYg5mzdvZuvWrZx22mkdrv34448ze/ZsotEoSikSiQQzZszg7LPPpqysrMe1NzQ08Pvf/x5atxKBQYMGMXbsWGv48Enu0KO+nIlGo1YgEDUSiU+cpqYPnYaG9wLNzbU0Na/uxS6zh1YyuZVt9c+xrf45aBc8I5Gjqaw8zawpO9E8tXyMawwcnjED1WY0EDJt12VLIuX8M5Z0VzXHzXWxpOF1tU3R2IPgWWSaREwzgLefvN/a93y5W2v9FN4o5cV4DTVPB3ZrrfMbEL2anVILsEhr/fPs7Trgr8DXgQ69UTrxNPBXpdRZwFLg/2qt/9GD13PEkTWXojM3tCyv/9me366R7Uh8FhpWSv954zAj8j6QEEKIvuXDDz/kt7/97X7Py4XbkSNHMmhQf7usLGqEwyVmJtNCc7O2Gxr+bjY3rzKamlcTj9dxpHbLKyoaTWXFaZSWjiNaPMYlNMy2AmVmUSBoJh2XTYmks6Yl6axqSVjrcyOe8SQt9r57bBxXHOG5CaM3lQcDww/RS+mSUqpZa13SyfFhwJt4jT7vBTZpre/J3rcBOLX9tNjclFdgBd72gV8E3tFaj2h/Tm5abPZYGG/N5TnAPOAirfXSXnqJhz35jVV0ZnVwSLHsdVkAUltbMILS0EcIIUTfkk6n2bhx4/5PBOLxOO+//z7vv/8+ZNc1GobB0UcfzejRo62hQ6e7I0ZclIlGiwOmGaAltsFpbFjhNjatsJqbV9PcrHGcxEF8NYdGLLaWWGxt7tM2I57FxcdRWXmaeVppjXlW1RiHwUfZVmCIVWQFjLjtsCmRcnRLwl3VkrByjYU2xJPEHZdjisLYLms7fdICobXepJRaD3wBuBD4/Gd47D+zo6Hd6kKltU4CfwD+oJSqB2bhjWIKJFyKzq0O9IuG/S5C4DX1aUwRqJR1l0IIIbrv9ddf584778RxHC666CKuvfbaNvffddddvP22tzwtkUiwa9culi9fDsDPfvYz/vKXvwBw/fXXM336dABuuukm1qxZw+TJk1vXYD744IOMHTuWqVOn9mr9tm2zdevWA36867ps2LCBDRs2QF7Qqqio4NhjjzWHDx9HdfVZ9jEjo0YwWGymUrvcpuZVdkPDe1Zz82qjqWkVqdT2XnkthaClZTUtLatzn5q0TjU2KS09gYqKU80zSmv4Yv/RDqEhTiBQbBVZQaPZtkk4jlscMLd1celC8iTwc+DjA1gLeSewZH8nKaVOBrZprT9RSpnAiUDne/v0URIuRWe2GZbhmsVBnJa037X0eam6JgmXQgghus22be644w4eeeQRqqur+drXvsY555zD6NGjW8+59dZbW28/9thjrFq1CoDXXnuNVatW8dxzz5FKpfj617/O2WefzebNm4lEIixevJgrr7ySpqYm4vE4K1eu5Prrr+/11xAMBtt0ue0te/fu5a233uKtt96C7ChnIBBg9OjRxqhRowJHHTXHGTK4yAmHc82D/mk3NPzDaGr+0GxqWkUs9vFh1zxo3xyamlbQ1LQidyAveAYoLx/P2DG3Z8Lhmr/5VGB77ddc/lFrfUv29v8D7gdu7ORx+WsuV2qt/1v+nVrrj5RS7wEn7+f5B+LtY58bhHkH+MVnegVHOAmXojOum7I3BAZEj0tJuPRdalsL0XH9ZL9LIYQQ3bJy5UqOPvpohg0bBsD555/P0qVL24TLfEuWLOHGG73fx9euXcupp55KIBAgEAiglOL1119vbdjjOA6ZTAbTNLn//vtbH9fbGhsbyWQOTYjLZDLU1tZSW1sL7ZoHKaWsYcPOdIceNT1TVFRkWVbESCS2OI1NH7qNDf+wmppX09y8mkym8ZDUemhlaGhYjmEQAz70uxoArXWXHQ6zayo77JeTv4ay3fEr2n1+QTfO+SPetieiCxIuRecMY2VwYNFxqQ1H4n+WBcyE8NgqouP6YQ0rto2yoBkIBgzX8Ob0CCGEEPtTX1/PoEGDWj+vrq5m5crOZ+5t2bKFzZs3c/rppwNw7LHH8otf/IKrrrqKeDzO22+/zejRo5k+fTpVVVXMnj2bmTNnUldXh+M41NTUHJTXsGXLloNy3c9i27ZtudHT1mm1RUVFjB071hw5ciSDB0+whw+PGqFQiZnJNLc2D2pqXmU0N68mHt/EkdA8KBodHgLW+F2HODxIuBSdMqOBvweri2YDIb9rOZKZlWGKxg8kPLrCdfsHnVBx2ErEE+6mTZucj5f/3dq8eTO7du3ie9/7nt+lCiGEOAItWbKE8847D8vyBoTOPPNMPvjgAy6++GKqqqoYP348pukN5t12222tj5s/fz4LFizgl7/8JbW1tUyaNIk5c7rVD2W/UqlUbq1kwYnFYp02DxoxYkS2edBX3JEj/sWORosswwgQi613GhuzzYOaVtPcsuawah4UCJRimmET+MTvWsThQcKl6Mrq4JCSOBIue48J0eP7ETm+H+bQItso9UYlt9fX2x+u/9Coe7vO2rx5M7FYzCD7Aytn586dVFdX+1S4EEKIw0l1dXWb9Yr19fVd/gx58cUXuf3229scu+6667juuusAr4nPyJEj29z/8ssvU1NTQywWo66ujoULFzJv3jxmzJhBNNo7jea72ym2ELiuy/r161m/fj14o5wWQGVlJUop8+ijT6S6+uy85kE73abm1XZDw9+t5qbVRlPzKlKpHb6+hq4UFY3GtmMbTTN0+A/BikNCwqXoSm1gYJF8f/RAoF+E6ISBhEaVu26/oBMqCluxWMxdX1fnrH97vbV582Z27NiB4zhdrh/IWbNmDf379299Z1kIIYToygknnMCGDRvYtGkT1dXVLFmyhHvuuafDeevWraOxsZEJEya0HrNtm8bGRiorK6mtrUVrzaRJk1rvT6fTLFq0iIceeoiNGzdiGEbr49LpdK+Ey2AwyIyvfMX+59q1Zl1dnbFly5ZDtv6yN+3Zs6dD86BgMNjaPGjIkIuzzYOKLdfN0NKy1m5oeM9oavrQbGpeXRDNg4qLRwPGB74WIQ4rEh5EV9abEStshEzc1L431xVAAKI1/Yke3w9o3fl3AAAgAElEQVRjSDRjlgYt07KM+m319rqPV5ib3thkbdmyhXg83mFUsjs+/vhjPve5z0m4FEIIsV+BQIDbb7+dq6++Gtu2ufDCCxkzZgwLFy5k3LhxTJkyBfBGLadPn94aEMFrbnPppZcCUFJSws9+9jMCgU9/XXz88ceZPXs20Wi0tcnPjBkzOPvssykrK+uV+pPrG6jYaP5/9u47MIoyfeD4d2Y2PfSyFCmhvaFXUUBAiicgSFFUwLOhiBTvDhDkEE+9w3YqeoreT0VEPdQT9ERRUYhUUUCBBEJeIIUkpEAK6ZvdndnfH7uJoQdIQ9/PP2Zn3nnnmT0u2Wff931eo3+HPlb/a/t5/AL89czMTCs2NpaEhAQ9KSmJoqKiCrlXVXO5XBw8eJCDBw9CmeJBTZs2pUOHDkbLloM8V11106nFg3KjPDm5e3x7ch7E7c6rsnhDQ4XLZqu9q8puqFzxNI9HjXIrZ2cVuRNOvBXZypVSUN2h1Dg2ezDBPRrh16aORX2bxy8owCjIL/AcTTxqJSQkGElJSWRkZFBR///y8/NjwYIFp/yBVxRFUZTfGstpkrMunoKfft3jUg+2Edy7MQGivuVp7O/xDw4w8vPzPXFxcVZ8fLyRmJhITk5ONUZdOYKDgxFCEBYWRpMmDc3atQPLFA+KMU/m/KLn5x/Q8vIO4nAkUxnFg3r3+iinbt2r7wS+rPDOld8klVwq52QWur46uTZ2ZNHemrkOoMr46wR1aUhQx/poTQPdeqi/oemalpaaZsbGxerJycnasWPHcDgqd4H+9OnTT6n+pyiKoiin27JlC0uWLMGyLCZOnMi0adNOOZ+SksKCBQvIy8vDNE3mzZvH4MGD2b59Oy+++CIulws/Pz8eeeQR+vXrh9Pp5KGHHiI9PZ1JkyaVjmouXryYO+64o8KrxVrFJsdf24P7xHlGJm0Q1KURQV0aeGgWZPnVCjBcLheJiYnmkSNHjMTERE6cOFFhX/DWJCXFg9q3b0/z5s08DRqEWIGBwYamGWWKB0UaeXnRFBQcwrKKL+t+gwbuLvDzq9cViK+YJ7h0QohxwGdARylljBCiNXAQkHhrhOwGHgHW+y5pAphAyQfZvlJKZ3n69h1rjfe5H5ZSvuo79hqwW0r5rhDiXWAwkAsEAT8Cf5VSJp/nGRKAkqFnA/gU+IeU0nHa85R4SUr5nhDiPuAveL9B0IFFUsrPfTF8KaVcLYSwAU8BE4GSkaFPpJRLfPf2+Pqb63s9DwiVUj5xrngvhRoGUc5JD7Dt9mscfGNRmWkbvwe2ZiGEdG+ErU1ti3p++AcF6Lm5uZ5DR49aCdsSbCUVXD0eT5XOUT106BCNGjVSU2MVRVGUszJNk6eeeooVK1Zgt9u59dZbGTp06Cn7W77xxhuMHDmSyZMnc+TIEaZNm0ZERAT16tXjjTfewG63c+jQIaZOncrWrVvZunUrvXv3Zvr06aXJZUxMDKZpVs42JB7P+RNLADcU7T1B0d4TpUtNAtrV5arujYxWfQeb+nA/XdN1LSUlxTx8+LCemJiopaSkYJpmxcdbxc5XPCg8PFxv2bI7dvv17jZhQbq3eNAJT17eATMn5xcjL/+glp8fjdOZUa572Wy1MIwQG1BTqitNArb5/vs337FYKWUPIYQBfAcMl1L2ABBCPAHkSylfuMS+AY4DfxJC/N85EtNHfImdBvwZiBBCdDlXEuszREqZIYQIBd4E/g+4u+zzlG0shLgKWAT0klLm+K5rdJZ+/4E3oe7qS1ZrAXPLnC8GJgghnvHtCVopVHKpnJNmaAf8m4cWALWqO5ZK468T3L0RQeH18TQNdNtC/G3gISUl1Yw9tLt0VNLpdF7SWsmKFB8fT9++fVVyqSiKopxVZGQkrVq1okWLFgDcdNNNbNy48ZTkUtM08vPzAcjLy6Nx48YAdOrUqbRN+/btKS4uxul0YrPZcDgcuN3u0pHAl19+mSeffLJSnqE4/tKmtxYfOUnxkZPg+1ttswfToJfdsHe6xqT/dZpfgJ+eceKEdcS3bjM5ObnSZxxVpezsbHbs2MGOHTvA9/nez8+P9u3ba23atLE1azbJataspHiQi/wyxYPyS4sHnZp8h4aGY5qFcbruX+3FN3wJ1XXAEOALTk0AkVKaQoidQPMK7vsEsB1v8vfWufqQUnqApUKI8cBI4PML3VdKmS+EmA4kCSHqn6dpY7yjnfkl15X8XOYZgoEHgNZSSoevXR7wRJlmbrzJ7F/wJquVQiWXyvkctNmDqzuGCuXXohbB3Rtia13LpK6f5h8UoOecPGlFJyR4jm46aktOTiYrKwuqOZE8m6SkJLXmUlEURTmn9PT0U5ZP2O12IiMjT2kza9Yspk6dygcffEBRURErVqw4o5/169fTqVMn/P39GTBgAGvXruW2225j6tSpbNy4kc6dO1fK9liW08RxMKtC+nKnF5LzdTz4/p7roX4E97brvUVnT+9uPU2/4AAjLzfPExfvXbd59OhR8vKqrlBOVXC5XERHRxMdHQ1lZqE1a9aMDh06GC1aDPa0bDHaHRRUtnhQpCcnd6+Rnx9NnTq90TRbTSnmMxb4Rkp5SAiRKYToDWSWnBRCBALXAH+qiL6llD+XOf8c8LUQ4p1y9PULEE45kksAKWWuECIeaA+kA22FEHvLNJkN/OA7Fy+E2Ah8KqX84rSu2gGJvoTyfJYBkUKI58sT36VQn1SV8zlk1PIPQtfAugLXLQTaCOneiIDweh7sAZYt1N+wLIuUlBQz9uBOPTk5WUtJScHlcl0R037dbjcnTpygadOmFdpvcXExU6ZMwel0YpomN954Iw8//PAZ7b766itee+01NE0jPDy8tKz9Z599xhtvvAF490YbP358la/RURRFUcpn3bp1jB8/nvvuu489e/Ywf/58vvzyS3Td+6fw8OHDvPDCC7zzjvdztM1mK/1973K5mDp1Kq+//jrPPPMMqampjB07trT67GXzQHFc5RTmsfJd5G9OJn9zsncmkp9OcLdGWsfOrfSOw4TpFxpgOIudnoSjCWZcXJytZN3mb1FKSgopKSngnVZrAwgJCaFDhw56WFgYTZv2MVu1DNL8/UN0XfePq9ZgfzUJeMX380e+16/xazIWBqyTUkae4/qL7bs0uZRSxgkhfgIml6Mv7cJNznvNGdNiAYQQI4CrgWF4R0h7n2+tpBDiXryJdgOgv5QyCUqT2feAh4FKKbmskkvlfBwel5VpaxBov+D6hxrAP6wOQV0bYmsdalLHT/MP9Nezs7KtAwlxnqMHjhrJycmcPPnrlJkr0aFDh2jcuHGFTo319/dn5cqVhISE4HK5mDx5MoMGDaJHj19/tyUkJPDmm2/y4YcfUqdOHTIzvV8Wnjx5ktdee401a9agaRoTJkxg6NCh7N69u2rX6CiKoijY7XbS0tJKX6enp58xwrh69WrefvttAHr27ElxcTHZ2dk0aNCAtLQ0Zs2axXPPPUfLli3P6H/VqlWMGzeOffv2UatWLebPn8/dd99dccml5cGdUUWfN1wWhT+nU/hz+q/rNkU9rXW3Rrawa1u6jRv8DU3TtORjyeYR336bqampv4l1m2dTUFDAnj172LNnD/jej5kzZ+Y0atTou+qNDHxTRocCXX1FaQy8hW2W8euay4bAdiHEzVLKtZfbtxDikdOaPg2sBjZfoMuewMaLuH8toDVwCKhzrna+abc7gZ1CiO+AFZw65fUI0FIIUUtKmSelXAGsEELs58zPvS/jHWE9c9pCBVDJpXJeHssT5dc0tMYll3qwjeCejQnoUM/jaexv+oUG2NxuN8eSk824/fv1pKQkLTU1FbfbfUWMSpZXbGws1157bYUml5qmERISAnhHR91u9yl7ngH897//ZcqUKdSp4/2916BBAwC2bdvGgAEDqFu3LgADBgxg69at1KpVq0rX6CiKoijQtWtXEhISSEpKwm63s27dutJRxxJNmzZlx44dTJgwgdjYWIqLi6lfvz65ublMmzaNuXPn0rt37zP6zsnJYdOmTSxfvpyIiAg0TUPTtApdt+iIPVlhfV2KYplNscwG3+djW7MQGvVqbDTtcq2pXTdQs/n76cePHzePHDmiHz16VEtKSsLpPF/dliuXruvUr18/BLiUkcCKdivwvpTywZIDQojNQIuS174COY8CC4FyJ5fn6XsgkFim/xghRDQwBjhjqrCvoM9soCnwTXlu7Fvr+TrwPyllthDirMmlEKIZ0ERK+YvvUA9OK7IkpSwUQiwHXhNCPOgr6GPgraLLaW2zhBD/BaYC5Znqe1FUcqmclx5oi/BvVWtwUeQJv+qMI6BtHYK6NcJoGWJqdfy0kg2VZfxhEiMTbUlJSeTm5sIVPCpZHsnJyWckfhXBNE0mTJhAYmIikydPpnv37qecT0hIAOCOO+7AsixmzZrFoEGDzrq+Jz09nREjRlTZGh1FURTFy2az8fjjj3P//fdjmia33HIL7du355VXXqFLly4MGzaMRx99lMcee4x3330XTdN49tln0TSNDz74gMTERJYtW8ayZcsAeOedd0q/TFy2bBnTp09H13UGDhzIqlWrGDNmDHfccUeFxG453BTtq1nTUN0pBeSklFm3Wduf4N524+oO3ayre/ax/IMDjJMnT1pxcXGekv02S4olXekaNmyIy+U6YRhGTXigSXjXPZa1Bm8iWdb/gCeEEAOllFsvs++zHV8C7Dnt2D+FEIuBYLxbkQy5QKVYgO99yaiOd/uTv5c5d/qay3fwrt98wZdkOvAWGZp+ln4X+fraL4TIwzvtdSWQcpa2LwKzLhDnJVH7XCoXMtSZkv/Z8X/tqV1VN9Rr+xPcvREBHep6PI38Lb+QAMPldJKcfMwdFx9nS05O5rc8NeVCJk6cWGlTS3Nzc5k5cyaLFy+mQ4cOpccffPBBbDYbL7/8Mmlpadx555188cUXfPLJJxQXFzNjxgzA++EjMDCQqVOnll5bdo3Oq6++WvFrdBRFUZQrnsfjofhojlm0L8NwyGzMrCugkqu/TnCPRgR1auDxNAmw/EICjGKHw5OQcNSKjYs1EhMTS5eRXGm6devGiBEj1gUHB4+u7liUK4sauVQu5Ge/xsFB6EBlFKLWIaB9PYK6NPSOStay6TZ/Py0jI8M6GC9J/CXRSE5OLqngpv69Avv376dt27YEBgZWeN+1a9fmmmuuYevWrackl3a7ne7du+Pn50eLFi1o3bo1CQkJ2O12du7cWdouPT2dvn37ntJnpa/RURRFUa54x+NjSTwQabS/up9pHxlmWEUuT9GBTMsRnWUUx+eAWQMHQ5wWhTvTKdzpW7epQ2B4fS2sa2OjzYBWpjHC3wBISkoqXbeZlpaGZVX7zh4X1KJFi+KgoKBN1R2HcuVRH9aVC8nxuKx0P3vIVa7UgsvuTK/rT3CPxgS0r2vR0N/jFxJgOBwOT1JSkhX/8y9GcnIy6enpmKb5m1orWZFiY2MrdEuSrKwsbDYbtWvXxuFw8MMPP/DAAw+c0mb48OGsW7eOW265haysLBISEmjRogUtW7bkpZdeIifHW91v27ZtzJkzp/S6qlijoyiK8nu2ZcsWlixZgmVZTJw4kWnTpp1yPiUlhQULFpCXl4dpmsybN4/Bgwezfft2XnzxRVwuF35+fjzyyCP069evWqp9uxwO9m/awN71X7Llg3cMdJ3wfgO1LtffoDW7XVhGoL/uTMg1i6IyDIfMwsypoescLXBEZ+GI/nVLM7+ramHv1cho3r2/qQ0arNv8/bS0tLTSdZu+vbSrN+6zaNmypUPTtJqyDcllE0I04OyFdoZJKSt8eNlXXTbgtMN/lFJGVfS9ahqVXCrl8ZP/VbUuPrn0foNHUOeG6C2CTa2Wn27zs2knjh+3DsRHk7jTOypZUFBQWqlNuTCn00lqamrpJtmX6/jx4zz66KOYponH42HEiBEMGTLklDU6AwcOZPv27YwaNQrDMJg/fz716tUDYMaMGdx6660AzJw5s7S4D1T+Gh1FUZTfM9M0eeqpp1ixYgV2u51bb72VoUOH0q5du9I2b7zxBiNHjmTy5MkcOXKEadOmERERQb169XjjjTew2+0cOnSIqVOnsnXrVrZu3Vr11b51jdiff/r1tWURs30zMds36wD1mjan58gxRrv+fU37mDaGlef0FO3P9BQdzNSdR/Nq9HZpruQ8cpLzoGTdZr0AavW2G9e072ld06evxz/QX8/OPmnFxsUSHx+vJyUlUVBw+V/mXw5d12nYsGEw3oqivwm+BPKMLT4q8X7XVNW9ahqVXCoXpAfZvvdvXXtUwa60oPO1MxoEEtyjEf7t6no89f0s/5AAo6iwyJOQlGjG74y3JScnc/z4cSzLUqOSlykyMhK73Y6//xlFwC5aeHg4//vf/844/qc//boPsaZpLFy4kIULT187D7feemtpcnm6v/71r6U/BwQElO6bpiiKoly+yMhIWrVqVfpl40033cTGjRtPSS41TSstMpOXl0fjxo0B6NSpU2mb9u3bU1xcjNPpxGazVXm174LsbPIyzl3MJzv1GBHv/JsI/m3ouo3O1w/VOg0ahr2XsAx/P7049qR3VPNQNla+q9LirAhWdjF5GxJhQ6L3s1CgQUiPxnq3Tu09XUVn0z800CgsLPQkxCdYcfFxxtGjR8nOzq7SGO12Oy6XK80wjLwqvbHym6CSS6U8dga0ru0Cfk0ubRDUsSGBnRqgXxXk1kP9DN1maMfT0824+Cg98YdE49ixYxQWFpZu0KtUHCklf/jDH6o7DEVRFKUana1id2TkqTtHzJo1i6lTp/LBBx9QVFTEihVnbm23fv16OnXqhL+/PwMGDKjSat+m20XMD1vK3d6y3ERFfEtUxLcaoDVs2ZpeI8cYbYb0MeuOb2eY2cVW0f4TmuNgtuZMzvPuhliTOUwKfkyl4MfU0nWbQZ0bau26NDXaDQxz20YF2EzTJCkpyR0bG2tLTEwkLS2NyizI2bx5c4DtlXYD5TdNfehXyiPSqBsQVHtEK/xa17Zo4OfxCwowCgsKPHGJiVbCjwm2pKQkTpw4gcfjUdNbq0Bubi55eXnUr1+/ukNRFEVRarB169Yxfvx47rvvPvbs2cP8+fP58ssv0XXvwNnhw4d54YUXSmeW2Gy20r0xy1b7fuaZZyql2rfpcnFk5w+XfH1GYgLf/t+rAIbN358uQ/+gdx4wxGp4TUd0m6E5DmWbRfszjeLD2ViF7gqLu9JYUBSVQVFUBvg+p/u3qkWznnZbi54D3Nr1QwzDZmhpqWnm4SOH9cTERC05ORm3u+KerVWrVoWBgYGbKqxD5XdFJZdKeRQXFxdnODoF2n+J3qslb0vWk5OTcTgcaq1kNdq/fz/9+/ev0OI+iqIoypXDbreTlpZW+jo9Pf2MEcbVq1fz9ttvA9CzZ0+Ki4vJzs6mQYMGpKWlMWvWLJ577jlatmx5Rv9VUe3bsizS42MrpC+308neb75k7zdf6gBN2nWg54gxRus/9DTrT+xguE4UWkVRGZojJktzpVTvusaL4Tyah/Por1XzbQ0CqdPbbvRr18vq1/daj1+gv56VlWXFxsaSkJCgJyYmUlRUdMn3a9mypQn8dMGGlUwIkS+lDC3z+h6gj5Rylu/1NKCkimAuMEdKuc13LsHXNsP3+npgnpRytBDCDiwHWgB+QIKUcpQQojVwEJBlwnhJSvneeWLsgXfvy5FSym/KHPf4rp3rez0PCJVSPiGEeAJ4AO9+lSFAFPCYlDL6PPfZ5It/t+91a+BLKWUX3+vrgJeAkq0DX5JSvuk79wTwN6C9lPKI79ifgaXA1VLK3b73Kw8o2edvi5Ty4XPFcz7qU6lSLrrNWBMVFTVj69atWnXHongdPHiQa665RiWXiqIov1Ndu3YlISGBpKQk7HY769atKx11LNG0aVN27NjBhAkTiI2Npbi4mPr165Obm8u0adOYO3cuvXv3PqPvqqj2bVkWsbt3QiVN8Uw7coivX3sRwPAPCqL7DaP08H6DzYYDu+gamlYUk206DmQYjsMn8RRfOXtnuzMd5H57FL5FB9CDbQT3bKz36Bju6d6pm+kfEmAU5Bd44uPjrLj4eCMxMZGTJ0+Wq+/AwEBCQkL8gf2V+QyXSwgxGngQuE5KmSGE6AX8TwjRV0qZdoHLnwK+k1K+4uurW5lzsVLKiyn8MwnY5vvvN2WOFwMThBDPlCS4p1kqpXzBd//bgQghRFcp5bkXH5+DEKIJsAoYJ6X8RQjREFgvhDgmpVznaxYF3AH8w/d6InDgtK6GnCPWi6I+lSrl4u/vv6lNmzZ3bd26tfaFWytVITU1FZfLRUDA6ZWuFUVRlN8Dm83G448/zv33349pmtxyyy20b9/+lGrfjz76KI899hjvvvsumqbx7LPPomkaH3zwAYmJiSxbtoxly5YB8M4779CgQQOgaqp9uxwOoreebXeIiucsKmLX2jXsWrvGAGjRuRs9bhiltxzVzaxfO9xwphWYRZEndEdMtuY+XlglMVUUq9BN/vYU8reneGeU2bzrNjt0aWF0uL6d2y80wOZ2myQmHjWPxMYaiYmJHD9+/KzrNlu0aIHT6Yyy2Ww1fQ7xAuCRkmTIl1StBGYCiy9wbVPg25IXUsrI87Q9JyGEhjdJuwHYKoQIlFKWfPviBt4E/gIsOl8/UsqPhRA3AZOBVy4hlJnAu1LKX3z9ZQgh5gNPACXJ5f+AscA/hBBtgRygUqpfqeRSKa/tzZs3D9A0rVIXkSsXZ8+ePfTr10+NXiqKovxODR48mMGDB59yrGy173bt2vHRRx+dcd2MGTOYMWPGOfutimrfHo9F0v7q2fYv6UAkSQciNcAIDK1FzxGjDdF3oNloaDcD04MjOsssis40io+cxOOyqiXGS+aGon0ZFO0rs26zbR2ad29ktOwzyNSG+umGzdBSjqWUrttMSUnB7XbTqlUrd0BAwDfnv0GVCRJC7C3zuj6w1vdzZ+Dn09rvBu4uR7/LgI+FELOADcAKKWWK71zb0+45W0q59Rz99AfipZSxvmmrNwFrTrtPpBDi+XLE9AsQfoE2/xFClMx39gdK/mF2Blae1na373iJXCBJCNEFb5L5MXDvadd8L4QoGcJfKaVcWo64z6A+kSrllebxeHIaNmzY+MSJix6xVyrJ3r17ufbaa6s7DEVRFEW5KB6Ph4LsbE/zjp21YwcP4PFUXwLnyM9jx+oP2bH6QwMgrGcfug8fpV81rpPZIKSj4UzOM4uiMnRHTJbmzqy4acFVyRmbgzM2B3y1MmyNgqjX224MCL/aHNCvv+YX4K9nZmRYIaGhGIZxrmSqqhWVnaJasuaynNeebSTEAyClXC+EaAOMAEYCe3xJF1zctNhJQMk3Nx8Bd1EmuZRS5goh3gMeBi60CLY8y86mnL7mspxxlvgI79TYG4FhnJlcqmmxStWyLGtbixYtJqjksubIzMwkJyeHhg0bVncoiqIoSiVbuHAhmzZtokGDBnz55ZmfKz0eD0uWLGHz5s0EBgby7LPP0rlzZ3788UeeeeaZ0nZxcXEsXbqU4cOHM3fuXA4dOsSQIUOYM8dbG+X111+nQ4cODB8+vNKexXRZFBeFcvOcRZamefSD2zab0VsjjLQjhyrtnuUVv2c38Xt2a4ARUq8+vUbebLTv099sfGNPw3KYHseBTKsoOtMojs8B95U5m8t9oojcbxLAl2zqITZCrm6ih/zBrgG7qjO2cooGegMRZY715td1hJlAPaAkWapf5meklFl41ymuEkJ8CQzizJHQcxJCGMAtwFghxCK8yWEDIUQtKWXZ/UFfxjsqeeYeQKfqiXe08VKUvBeflzlW9r0o8SXwT2C3L/G9xNudn9rMXim3oKCgb8PCwq6shQi/A7t378bpdFZ3GIqiKEolmzBhQmnl17PZsmULCQkJfPvtt/z973/niSeeAODaa6/l888/5/PPP2flypUEBQUxYMAAYmJiCAwM5IsvviAqKoq8vDyOHz9OZGRkpSaWAEX5Lj57cY/2ziM79Q3vxtIorJ9+66J/eKb/3/uegZPvsRq2aFWp9y+vguwstq56l3fmTDOW/nEcXy9fqmUEp+l1Jra1mv+tPw3v72KGXNMEo+6VXf/AKnBTHJ+Lx+E+AmRXdzzl8DzwnBCiAZRWbb0HeN13fhPwR985A7gT+N73eqgQItj3cy2gLZB4kfcfBkRKKVtIKVtLKVvhHbUcX7aRL4n9LzD1XB0JIW4B/gB8eJExlFgG3ON7D/C9J8/hfY/KxlKId63qkku8T7mokUvlYmxv3br1Fbbw4LcvKiqq0j8EKIqiKNXv6quvJjk5+ZznN27cyLhx49A0jR49epCbm8vx48dp3LhxaZv169czcOBAgoKC8PPzw+FwYFkWbrcbXdf517/+xezZsyv1Odwuk+itKaWvj+7P4uj+LA2g/dWN6TZkqKfHjaMpysv17P/+W0/Mts36yfTUSo2pvA79uI1DP27TAK1OYzu9Ro412l17jWm/qY1hFbg8RfszPI6DWXpxQi5YV9aoZkBYHQub/u2FW1Y/KeVaIURz4Affth95wJ1SypJ/KH8H3hBC7MM7qvgN8IHvXG/gNSGEG+9A29tSyl2+qaanr7l8R0r5r7OEMAn47LRja4CHgNO3LnkRmHXasb8IIe7EuxXJfmDopVSKBZBSpvr6esuXLGvAy1LKL87S9swF2L8qu+YyUkp516XEo6niLMpF0N1ud/7SpUuDCgqunP2hfg/uu+++s+5RpiiKovy2JCcnM3369LNOi33wwQd54IEH6NPHuyzt7rvvZt68eXTt2rW0zV133cW9997LkCFDAFiyZAk7d+5k7Nix9OvXj/fff5+nn366Up/B7TJZ9cRP5J1v/aIOna9rRueBdrNu42AjN+OEFbXxG03u2KrlZ2VWanyXROx+sRcAACAASURBVNfpNHAIXQYP9zRp2d5jBPrpxXE5ZlFUhuGQWVh5lVKYs0I1erBbbkBYnXs4M2lSlHJTI5fKxbCcTueuVq1aDYqOPuc+r0o12L17N3a7XW1LoiiKopzT8ePHOXToENddd13psUWLft0lYfr06Tz55JO88cYbxMTEMGDAAG677bYKjyM7rfD8iSWABQe2pHBgS4qh23S6D7tK7zZ8onndHXcZmcmJVlTEev3Qj9spysut8PguiWURvXkj0Zs3aoBWv3kLeo262Wg7qK+77ti2NjOn2CqKysRxMFN3JuWdvdxMddI1/K8KDQRqSjEf5QqlkkvlogQFBa0RQlwdHR0dVN2xKL+KiYlhzJgx1R2GoiiKUo3sdjtpab/uH5+Wlobdbi99/fXXX3PDDTfg5+d3xrUbNmygc+fOFBYWkpiYyCuvvMLUqVMZM2YMQUEV9yff6XBzYMuxi7rGclvsWZ/InvWJhi1Qp/eNrfU+N99pXn/3A0bakcNmVMR648iuHTiLLlSQs+pkHUtiw1vL2MAym26z0XXIH/ROA4dajft2tHSbTXccyTYdURmG4/BJrILqH9X0vyoUj9uTrPlx2dVCf2uEED8Bp397/0cpZYXvoyOE+AwIO+3wAinl+oq+V2VRyaVyUTRN+6Z9+/bPXLilUpWcTidHjhwhPDwcTStPNWtFURTlt2bo0KF88MEH3HTTTezbt49atWqdst5y3bp1pRVhy3K5XKxcuZI333yTo0ePlv4dMU0Tl8tVocmlbugc+fn4JV/vdlj89HkcP32OERjqR59RrY0Bt99v3vDALCMpOsrc//23RtzPu3C7ak6hO8vtZt93X7Hvu690AHtYO3qOHGO0Ht7LrHdrB8OVWWQVRWZojpgszZWSXy2jmgHt6loY2rqqv3PNJ6W8pgrvNf7CrWo2lVwqF+uwYRj5jRs3Dj5+/NL/OCgVb/fu3bRp00ZNjVUURfmNmjNnDjt37iQ7O5tBgwYxe/Zs3G43AJMmTWLw4MFs3ryZG264gaCgoFPWTiYnJ5Oamkrfvn3P6Pc///kP48ePJygoCCEEDoeDMWPGMGjQIGrXrl1h8XssDymHsykudFdIf458F9v+e5ht/8Wo1SCQq29qbQy5Z6Y5YmaAEb9nt7n/+++Mo5F7scyKuV9FSY8/wjevLwUwbP6BdL9hhN6x//VmgwGddV3XNYfMMov2ZxqOw9l4HOaFuqsQgeH183V/44oo5qPUbKqgj3LRiouLl2/evPneH374QQ2R1SCapjF37lxCQ0OrOxRFURRFOYPT4ebrf0eRHFO5O13UbxZMn1GtPc3bh3psAYZ++KcfzAObNxjJ0QfweGp20fvm4Z3pceNNtArvbgbWrmW40gusosgMrSgmS3OnV85ucJqfTrO/9XNpNr0hUEMWsSpXKpVcKpfi5qSkpPeXL19ecV9nKhViwIABDB48GH9//+oORVEURVFOkX+ymJULt1fptM8mberQe0RLjz0syKPp6DHbNpvRWyOM1MOy6oK4RAHBofS48SbCrx1o1mvSXMdEc8RkmkUHMo3iIyfxOCsmUQ5oV5cGk8Oj9GC/bhXSofK7ppJL5VLUcrvdGc8995y/y1X9i9CVXwUFBTFnzpyzFmtQFEVRlOri8XhIOpjliXgvRis4WVwtMbTsXJ+eN7SwGrYI0ky3k+jNGz3RW7/XMxITqiWei9Wqe0+6Dx/ladGhixUQGmI4U/LNosgM3RGTpbkzLr2YUZ1RYa7Q/s2e02z64goMV/mdUsmlckkKCwt3f/bZZ70PHz5c3aEop7n11lvp1KkTuq5XdyiKoiiKAoDH6aQo8Zjp37KlkXrkpLl3Y5KRFJ1FdX0Mbde7Md2HNbfqNw3UHQX5nv3ff+s5uG2zfjItpXoCukjBtevSc+RoOlx9nVm3cRPD47Q8RdGZluNApuGIywF3+Uc17XP75Po1CroJ2FZ5ESu/Fyq5VC6JZVmP/vzzz0+sW7dOVY+pYZo3b87dd9+tpsYqiqIoNYLH7Sb3669JeWQ+eoMG2B+ZR9CwGy3To2uR3yd7Dm5P1Qtzq6m6qw6d+jely6CmZl17kJGXecKK3LheO7Rjq5aXeeXsytH26n50H3ajp3mbjh6/4CC9OCnXLIrMMBwyCzP73CPFeqgfTRf0LdL89DpAtU5HE0IsBY5KKV/2vV4PJEkp7/e9fhE4BiwBys5rfklK+Z6vTQ9gDzBSSvlNma09QoFGQLzvmhnA08A8KeVu37WtgS+llF2EENcDn5dpj6/tBiGECUThLYwaj3dbkpMV+mZcwVS1WOWS6Lr+dXh4+CKVXNY8x44dIzc3l4YNG1Z3KIqiKMolWLhwIZs2baJBgwZ8+eWXZ5xfu3Ytb731FgAhISE88cQThIeHA7BlyxaWLFmCZVlMnDiRadOmATB37lwOHTrEkCFDSrcjef311+nQoQPDhw+v1OfxOJ1krXgXACszk9RHFwIL9dpjb6bbgzOsPiP7kRyTbe7bmGQkH8qu2q04LIjelkr0tlRDt+l0H3KV3m3YLeZ1t//RyDyWZEVFrNcO7dimFeXV7Do3sbt2ELtrhwZotRo0oteom432ffuZ9lFhhlXo8hQdyLQc0VlGcUIOmL++wYEd6uFxmVs0P70mrHPaDtwGvCyE0IGGQNn6Hv2BvwCxUsoe5+hjEt4R2EnANyVbe/iSxXlSytElDYUQF4pna9n2ZRSV3F8IsRKYiTfhVVDJpXLpIgMCAsz69euTlZVV3bEop9m+fTsjRoxQ25IoiqJcgSZMmMCdd97JggULznr+qquu4oMPPqBOnTps3ryZxYsX88knn2CaJk899RQrVqzAbrdz6623MnToUNxuN4GBgXzxxRfce++95OXlUVRURGRkJDNmzKj053GlpOCIjj7jeO7na8n9fK1hs9tpvGCBPuKBoR6Xy8O+iCRifkjTHAVVm+9Ybos93yWy57tEwxao0+sPrfU+o6eY1//xfiM97ogZFbHeOLxzB86iyqnaWlHyMk+w+f3lbH5/uYGuE95/oNb1+j9oTe/oYBmB/rozPtcsivKOagZ1bpivB/t9Ut0x+/wALPX93BnYDzQVQtQDCoGOwDk/dAohNGAicAOwVQgRKKV0VG7I7ABUIaQyVHKpXCqPZVnftG3b9naVXNY8+/fvZ+TIkdUdhqIoinIJrr76apKTk895vlevXqU/9+jRg7S0NAAiIyNp1aoVLVq0AOCmm25i48aNDB8+HIfDgWVZuN1udF3nX//6F7Nnz67cBwHMggIy33r7vG3c6emkzJmjAdS9bSK97n/QvObm/sbRqExzX0SSkXokp9LjPCMmh8XOtXHsXIsRGGqjz8jWRv/bpprD759pJB/cb0ZFfGvE/bILt7N6ihOVm2URs20zMds26wD1mjan58ibjXbX9TXtN7cxNEMPAb6p5igBkFKmCCHcQoiWeEcpdwDNgX5ADt6pqE6grRBib5lLZ0spt/quiZdSxgohNgE3AWsucNv/CCFKqiH5A2UXqw487T63SCljS14IIQxgGLD8Ih/1N00ll8olCwwM/Kxjx46jdu3aVau6Y1FO5XK52Lt3L71798YwjOoOR1EURakkq1evZtCgQQCkp6fTpEmT0nN2u53IyEjatm1L/fr1GT9+PGPHjiUxMRHLsujcuXOlx6cBuV9/Xe72J//7CSf/+4nh17IljefP10fPGOgpLjLZsyEJ+WOa5ixyV16w5+DId7PtkyNs+wQjtF4AV48OM4bcM8McOTPAiNvzs3lg0wYjYd8vWGbVx3axslOPEfHOG0TwhnFVxy6Mnb84MTA45Fh1x1XGD3iTxP7AS3iTy/54k8vtvjbnmhY7CfjI9/NHwF1cOLmccvqayzLnzjUtNsiXdDYHDgLfXeAevysquVQux4aWLVsGGIaBaZrVHYtymp9++omePXuq5FJRFOU36scff2T16tWsWrXqgm0XLVpU+vP06dN58skneeONN4iJiWHAgAHcdtttFR6f5XRycs0aPM6LL9bjSkzk2KxZGkC9u/7I1XdPNfuPb2vE7T1h7otIMo4n5FV4vOWRn13M9+/HABj1mgTT56Y2+o3T/2LZAvz0wzt/MKM3bzSSDkTh8VTMHpSVKaxnH5fNz+/D6o7jNNvxJpNd8U6LTQLmArnAinNd5BtFvAUYK4RYhPd7jQZCiFpSyor+x1IkpewhhAgG1uNdc/mvCr7HFUvtVaBcjkyXy3WkZcuW1R2HchaZmZml304riqIovy0xMTE89thjvP7669SrVw/wjlSWTJEF70im3W4/5boNGzbQuXNnCgsLSUxM5JVXXmH9+vUUFV36PonnZFlkvnPOfKDcst97n4Rh1xtHx99MU8dhbeyfenimPHmNp/PAZh6/gOr7AjU7rZDvlkdrKxbs0te+HEVw3a766D8vtGYs/5Dh988wm7YPr7bYyqPDtdc5bH7+a6s7jtP8AIwGsqSUppQyC6iLd2rsD+e5bhgQKaVsIaVsLaVshXfUcnxlBSqlLAQeBuYKIdSAnY96I5TL4u/vv6ZDhw7t4+Pj/ao7FuVMERERalsSRVGU35iUlBRmz57N888/T1hYWOnxrl27kpCQQFJSEna7nXXr1vHiiy+Wnne5XKxcuZI333yTo0ePomkaAKZp4nK5CAoKqrAYLZeLvA0bcZdJdi+XMzaO5GnTdHSdBvdP5ZrJd5nXTWxvHN6dbkZGJBsZyfkVdq+LlZ6Qx1evR2mA1qJjPXr+oa82YeH1Hsvt0g5s2Wgd3Pq9fuJo/AX7qSq1GjQipF49DdhZ3bGcJgpvldhVpx0LlVJmCCFCOXPN5TtAT+Cz0/paAzwEvHeJsZy+5vIfUsrVZRtIKfcIISLxTsl9/xLv85ui9rlULtc12dnZ373yyitq3WUN9cADD9C8efPqDkNRFEUppzlz5rBz506ys7Np0KABs2fPxu32ruebNGkSixYt4ttvv6VZs2YAGIbBp59+CsDmzZt5+umnMU2TW265hYceeqi033fffZfatWszYcIEPB4Pc+fO5fDhwwwaNIhHHnmkQp/BcjiIHz8eZ3xChfZ7uoCO4TSa/6gV2LO3npflsPZ8l6Qf2Z2O21UzZu207dWY7sOaWQ2aBemOgnzP/u+/88Rs36Rnp6ZUa1w9R4z2DLj9j/8NCA65o1oDUX5zVHKpXC7D5XLlvPrqqyG5uTV7D6jfqzZt2nD77berbUkURVGUKuExTQq2bydp2oNVd1N/fxpOf5DQWyeZtjq1DPljmhm16ZiRlVpQdTFcQMcBTekyuIlZzx5s5GVmWFER6zX5wxYtLzOjymOZ9I8Xcpu1D78L+LzKb678pqnkUrlsDofj040bN47ftWtXdYeinMMjjzxCSEhIdYehKIqi/A5YRUUcvfNOHAfO3NuyKgT27EGjeY9YAV266SfTC629G5L02F9OYLprxmimrkO3oS0I79fIrNMo2MhKSbaiNq7X5I/btKLcyt92JTAklAf/771im59/fbz7RypKhVHJpVIRxh07duy9t956S02NrUE0TWPIkCH07dvd0nVLM4xgzTDU6KWiKIpSeTyWRdG+fRydNLm6Q4HAQBrPnkXIuFtNPSTEOLg9xYzafMzIOV4JxYsukc1fp+eNrejQp74ZWi/ISI+PNaMi1htHdu6guLByRl07DhzC0HumbQwMrTW8Um6g/K6p5FKpCEFutztr6dKlgQUFNWf6ye+VYRiMGDGC7t3DPS7XCeLiXtSOn/iOAf03ExjYtFLvXVxczJQpU3A6nZimyY033sjDDz98SptPP/2U559/vrSC4Z133snEiRM5duwYs2bNKt3k+84772TSpEk4nU4eeugh0tPTmTRpElOmTAFg8eLF3HHHHVWyT5uiKIpSPh7L4sTSl8l8663qDuUUwddeS8M5c62A8I56RnK+tXdDoh6/NwPLqjmfgwNDbPQe1Zo23euawbUDjeSYA+b+iG+N2F924i4urrD7TFj4ZH5Yj94zufRCN4pyTiq5VCqEw+H434YNG8bu3r27ukP53QoICGD06FGejh3bUVgY54mNe1HPytpaer5p01vp0P5xbLbKmx7r8XgoLCwkJCQEl8vF5MmTWbRoET16/LrX8aeffsr+/ft5/PHHT7nW6dsHzd/fn4KCAsaMGcOHH37I/v37kVIyffp0Jk2axMcff0xMTAzvvfceTz/9dKU9i6IoinLxTjpOEuzSPJ6MLE68tFTL27ABatBnTT04mEZz/kLwTWMtLSBQP7A1xdq/5Ziel+mo7tBOEVLXn76jw2jZuZYZGBJgxO/9xTyw6TsjYd8vmL7iTpfCLyCQGW+vKrb5+zcFsisuYkXxUvtcKhUiMDBwZY8ePVRFn2oQGhrK5Ml3WI888ieaX1Vo7d13r7Zr97hTEkuAtLTP8XgufiPri6FpWunaTrfbjdvtLi11fyH+/v6lW6Y4nc7S/TltNhsOhwO3203Jl2Evv/wyf/rTnyrhCRRFUarGwoUL6devH6NHjz7r+bVr1zJmzBjGjBnDHXfcQUxMTOm53NxcHn74YUaMGMHIkSPZs2cPAP/85z8ZM2YM8+fPL237+eef8+6771bqs5QocBXw+A+Pc/Wng7SVed9pDZc8abXd8J2n9uibwKi+/SjLsgoLSf/HEuL79dXT/zIb0cLhmfy3axg3p6fZultDNL18f7MqW8FJJ99/IFm5cLfx36f34NHC9Bse/Is1Y/lHjJw512zZtTuadvEf41v36I3LWfwLKrFUKokauVQqipoaW8Xq16/P2LGjrauuaqpnZW0z4+JfNvLzY857TYur7qNNm79gswVXWlymaTJhwgQSExOZPHnyGeXtP/30U1566SXq1atHWFgYCxcupGlT73Td1NRUpk2bRmJiIvPnz2fKlCm43W4WLFhAbGwsU6dOJTg4mOjoaGbPnl1pz6AoilLZdu3aRXBwMAsWLODLL7884/wvv/xC27ZtqVOnDps3b+a1117jk08+AWDBggX06dOHiRMn4nQ6cTgcaJrGww8/zIoVK1i0aBF33XUXrVq14sEHH+Ttt9/Gz6/yt6NOyU9hxJoRePj1s+X9Xe/ngbZ3Wn7Fbu3Ey6+Qs/YLjcsYeasMep06NJ47h6AbR1sYNj1q8zHrwNZjesHJyv1C9lI0bl2LPiNaeZq0DfbohqbHbN9iRW/ZqKccluUaIb557l8L2vftPxf4v8qPVvk9UsmlUmEcDsfaDRs2jFFTYytXs2bNGDNmpNm4cSPj+PGvzfiE14yiooRyXavrAVw3YDt+fvUqN0i836zPnDmTxYsX06FDh9Lj2dnZhISE4O/vz0cffcRXX33Fe++duuwjPT2dmTNn8u9//5uGDRuWHne5XEydOpXXX3+dV199ldTUVMaOHcuwYcMq/XkURVEqWnJyMtOnTz9rcllWTk4Oo0ePZuvWreTl5TF27Fg2btx4ysyQ/Px8HnroId577z3mzZvHjBkz+OabbxBCMHx45ddtKXQVsmjbIjYkbjjr+SkdpzCzw1QryNT1E68t8+SsWaN5nDUveat1443Unznb9G/d2kg9ctLcuyHJSDyYBTXw4/JV4fXodWMLq1HLYM0yXVr0lgjr4Nbv9eMJcWdtb/MPYObyVcU2/4CWwPGqjVb5vVDTYpUKExgY+G6PHj3yqjuO36qwsDBmzXrQnDr1j7jd37Pjx2FEH5xX7sQSwLKKOXLkedzuyh9drl27Ntdccw1bt546PbdevXql018nTpzIgQMHzrjWbrfTvn17Tv+iYtWqVYwbN459+/ZRq1Ytli5dyooVKyrvIRRFUWqA1atXM2jQIMCbkNavX5+FCxcybtw4Fi1aRGFhIaGhoQwaNIhx48bRqFEjatWqRWRkZJUkluAdtTxXYgnwn4P/of/nQ/V/yFcJenia1W7rFurffbdHCwyskvjKK2/9eo7ePNqIHTKYWoe26X+4V3jufW6Ap/eIVlZQrcof/b0YyTHZrH0lUl8+90dt84dHaR4+mNufeM4z7fV3Pf0nTrHqNW1+Svs2vfrgdjr3oBJLpRLZqjsA5Tfl6yZNmviFhISgpsZWnM6dO3PDDYPN0NAQIyn5XS364ApcruxLXrySmraGsLCHK6WwT1ZWFjabjdq1a+NwOPjhhx944IEHTmlz/PhxGjduDEBERARt27YFIC0tjbp16xIYGEhOTg6//PIL99xzT+l1OTk5bNq0ieXLlxMREYGmaWiahsNRs4owKIqiVKQff/yR1atXs2rVKsC7nj06OprFixfTvXt3/vGPf/Dmm2/y5z//mQceeKD0d+6iRYt4+OGH+eSTT9i2bRtCCGbMmFEpMRa6Cnl6Z/kKrK05vIY1h9cYo8JGMf/Bh632s2camW+9bWV/8B/dqkGfHazMTFIffVSDR6k99ma6PTjD6jOqP8kx2ebejUnGMVmzlizG7ckgbk+GDtBxQFO6DBph9RkzgfysDCsq4jstZvtmrfPg4fmBobVqRBlfIUS+lDL0tGNPAPlSyheEEO8Cg4EcIBD4UEr5pK/dJqAp4ACcwANSyr1l+nkZmAi0kFJavmP3AP8Ejvn6+z8p5dIL3BegUErZXwhhB5YDLQA/IEFKOeoCz/hn4FnALqXM8R27HvgeuFlK+YXv2JfAC1LKTWWerRjwBzYAj0kpT57nPiYQ5YvLjbcK8FIppeW73+dAfJlL5kkpNwghPMB/pJR3+vqxAanAT1LK0b5j44CnyvS9WEr5v/M9t0oulYpU5Ha7v+7cufO4nTt31owV8VewPn36cP31/cyAAJuRcPTf2t59/8E0Cy57toHHY3Lo8N/p1PGfFZ5gHj9+nEcffRTTNPF4PIwYMYIhQ4bwyiuv0KVLF4YNG8b7779PREQEhmFQp04dnnnmGQBiY2N59tln0TQNj8fDfffdhxCitO9ly5Yxffp0dF1n4MCBrFq1qrTQhaIoym9RTEwMjz32GG+99Rb16nmXMzRp0oQmTZrQvXt3AEaMGMGbb755ynXR0dF4PB7CwsJ46aWXWL58OQsXLiQhIYHWrVtXaIymZSKzJLvSdl3UdV/Ff8VX8V8ZQ1sM5a93zfW0mzaNrHdXWlkrV+pWbs2qD5j7+VpyP19r2Ox2Gi9YoI98YKjH5fKwLyKJgz+kasUFNWsN6cHtqRzcnmroOnQd2kLvfP04s9/ESYZuGMHAZ9Ud30V4REq5WggRCEQLId6TUpYkSVOklLuFEPfiTRpvABBC6MB4IAlvkvh9mf4+llLOEkI0AKQQYrWUMulc9z3t2FPAd1LKV3z36VaO+CcBu4AJQNlpVsnAIuCLc1xX8mz+wDN4k8PB57lPkZSyhy+uxsAqoDbwN9/5rSXJ4mkKgC5CiCApZRHe9/BYyUkhRHfgBeAGKWW8ECIM+E4IESeljDxXMCq5VCpUYGDg27169Rq2c+fO2tUdy5Vq4MCB9O/f29J1lxYfv1RPTVuDZTkrdAr7iRPrcYT9mdDQDhdufBHCw8P53//O/EKrbGXXuXPnMnfu3DPaDBgwgC++ONfvWfjrX/9a+nNAQADvvPPOZUarKIpSc6WkpDB79myef/55wsLCSo83atSIJk2aEBcXR5s2bdixY0fpDJASr7zyCk899RRutxvTNAEqbaaH03KWe9TybCKSIohIijD6NevH325/1NP+vnvI+s+HVtby5bqZXbNGB93p6aTMmaMB1L39dnpNfcC85uYBRkJUphm5MclIjc25UBdVyrJg34Yk9m1IMsL7NWHAxPY7jOArskpsydzpsw1t7wDKVg68HjgAfIw3ufv+9AuklJlCiCN4RwjPllyeTVPg2zJ9nDO5AhBCtAVCgRl4E8myyeU+wE8IcYOU8rtz9SGldAoh5gNHhBDdpZT7LhSklPK4EGIasMs3InshXwE3Aavxvl8fAgN95+YBT5ck9L4E8xm87/cfz9WhSi6VivZdgwYNtHr16pFdw/4o1GS6rjN8+HB69+7isawcYuOe1I8fX4fHY1baPQ8depLu3d/C+0WmoiiKUpXmzJnDzp07yc7OZtCgQcyePRu3r4rqpEmTWLZsGSdPnuTJJ58EwDAMPv30UwAWL17MvHnzcLlctGjRonQGCMCGDRvo0qULdrsdgI4dOzJmzBg6dOhAeHh4hT6D23KzI2UHMVnnr1ReHjtSdjAiZazRs1FPnrz5MU+7KZM5uWaNmfnmm4b7+IkKiLZinfz4Y05+/LHh17IljRfM10fPHOhxFJrs3ZCI/CldcxbVrNHM8H5N8wKD/ZZVdxwX6Z9CiMeAdsC/pJRnWys6Aij7rXZJgvQ58LQQwk9K6Sp7gRCiJd6E9VwJYsl9AQ5IKacAy4CPhRCz8E5VXSGlTDlP7HcAHwFbvbcUdillepnzS4C/A+dMLgGklKYQYh8QjjcpvSApZZwQwgAa+w4NFELsLdPkFillrO/nj4DHfVNzuwHv8Gty2RnvyGVZu4GZ57u/Si6ViuayLOu/Xbt2vWfLli01Y1OrGszPz49Ro0Z6unTpQHHxMU+MnKdnZERQFWXpsk/+SF5eNLVr90TX1f9UiqIoVemll1467/klS5awZMmSs57r2LFjaaJ5uuHDh59SxGfBggUsWLDg0gM9D7fl5oXdp3/2vDx7Tuzh5q9vMTrV78Tfb3icdrd+S84XX5gZb/zbcKec77N89XAlJnJs5iwNoN7dd3H1XfeZ/Se0M2L3nDAjv08yjidUf53DoFp+2MPq+AFrqzuWi1QyLTYU2CiE6C+l/MF37j++aaOhQMmUUH9gFDBHSpknhPgJuBEoKcd8uxBiEN5EbZaU8lxD+WdMi5VSrhdCtMGbzI4E9gghukgpz/XNxyRgvG/d4xq8a0BfK9PfFiEEQojryvE+XO5Ss3NNi0VKGSmEaO2L96vLvA+gqsUqlSAgIGBFr169iqo7jposKCiITrbcugAAIABJREFU226b6Fmw4C+EheGJinpQ+2nnKD0jYyNVWe/80KGn8HhqXil4RVEUpWZzmk6+jv+apLzyziq8ONFZ0dzyzR3GLd9M4th17Wn71Tqa/vN5069ly0q5X0XIXvkeCcOuN45OGEcz5xFt7J96eKY8eY3V6bpmHr+A6vsSt13vxh7TZa3n7NNKazwpZT6wCSibiE0B2gArgVd9x24E6gJRQogEX/tJZa75WErZDegPPCuEaHKRcWRJKVdJKf+Idy3loLO1E0J0BdrjXZ+YgHcUc9JZmi4BHjvL8bJ9GUBX4GB54/QlwSblrwq8Fu8I5YenHY8Gep92rDfeacfnpJJL5f/Zu+/wKor1gePf3XNSSYKEEhCkBVh6R0ABRRARCE0QEFHqj6IElS5eRa+CiKBBEcFCUUAFuYQmeAHpHYTQMpQQIHQIJe0kObv7+yMHbghpQJJzgvN5njwxW2bejUnYd3fmndywzcvLK6F48fv6nf1HKFiwIL1e62mMGBFMsYCrxr6/X2Hvvq7q9Rs7nBJPTOxhoqO3YhiuNXxHkiRJcm26qTPt72m53s+Jmyfo8WcvS9tVnYioG6CUXxZKyZAvdfc080xdSdKJE0QNGKCerFdbSVowS23UsqjRd3ITmveqrBcp5ZN1AzmserNSsR7e1m/zvOMc4qhi2hA4mXq7EMIE/gU00jStMikJXH8hRFkhRFmgHPC8pmneac7bA/wEDCObNE177nY7mqb5AoHAmQwO7wGMvx2HEOJx4HFN08qkieNPoBApw1HT69ONlII+Z7Oa45nqnKLAt8DXju9PdvwIfCiEOJhm++fAWMebTRyf3wWmZNaYHBabxn2WRgb4UQgxzfFkIoaUJwUAm4QQwZqmNQJCAA/Hx6/Aaf73A10VEI7zjgO1gFqOqk1omrYS+Nlxbn0hxJtpYku334f6Jjw8U1XVObVq1Xrr4sWLrrUolJMULVqUDh3a6SVKBFiuXl1n7t79JnHxJ1xiLOrxExPw92+C/HMgSZIkZUeCPYFfwn/hasLVPOszKiaK19f2UwO8A/h3ow+VJxcvIn7XLv3KF19aEsMffs5nrjAMrs2cxbWZsyweVavyxKjRSsURdbl1zWbsX3tGPbHnMvZkI1dDKFTcG9/Cnjop8wRdibemaVGpvk5vnPjtuY/uwDrgnrHgQogETdOmAKNJGbI6KNW+OE3TtgBB6bQ9CdinaVp61ahSz7kEeJKUN3Zfa5pmJ+Xl3PdCiIxKJHcnZXhuav9xbN+ZZvsnpMwPTW2+pmmJpNz7rwU6ZNDPbV6OOZW3lwv5ibu/n2nnXH6cetivECIKuOdJkRBiv6Zpo4HljkQ3GRiVetmX9CimmXdD8PKDbCaXK9KOxXYkefWFEFfTbBfAy0KIA45X25oQ4khG52ma9ilgF0K851hbZogQopVjfZ6Mkst7+nUB1ePj43dOnjzZ+5/8M1a6dGnatn1BL1KksOXixaV65OlvLDbbuaxPzGMVK75Hyce7Y7F4OTsUSZIkycXdTLxJq8WtiLfHOy2GQh6F+LDxeLNZsUZKwoEw/crULyy2sGy93HEud3eKDBqIb9ceusXP1yJ2XNTDNkRZrl/Ine9l406ByTWal/rGzd3yVq50IElpyGGxua8YKQuSIoTQUyeWGfgI6KppWm1SFl7NtCKTCzukquqlnF5PK7+oVKkSwcGD9ddf747N9oeybfszhItxLplYAkREfIFhJDo7DEmSpEfC2LFjady4Me3apVtDg7Vr1xIUFESHDh3o3Lkze/bsAeDo0aN069aNtm3bEhQUxKpV/6uvMXz4cIKCgu4qBPTNN9+wdm3evpCyG3a+2PuFUxNLgOuJ1wneMExpsqQFW4rdUEvP+ZHSC+brXvXrOzWuLCUlcXXaV5xq+pTlXJ/XKOtzRek6pj4vv1vfqNggANWac8uEKwpUbfJ4spu75fsca1SSsiDHwT2Y1K/Le6Uao/yXpmm3h6fOFUJ8AXxBykKtG4DVju0ZLjQlhIjXNG0EsAmYKoQ4no140uvX6dzd3b9o2LDhxFOnThVwdix5pVatWrRo0VT39vawnD7zvXLw0Fzs9hiXf4ij63EI8QGVK0/Aav3H/O+SJEnKFZ07d+bVV1/NsEpr48aNadGiBYqiEB4ezltvvcXq1avx9PRk0qRJlC1blkuXLvHSSy/RpEkTzp8/j6enJ8uXL6dPnz7ExMSQkJBAWFgYQ4YMybsLM3RUe6I5qsEoxcfNx5gfPl+1O3nOfqw9lpGbRyqeVk/GPfmu2m7mDDM58rR5ZcpUNW7btqwbcKKEfX9ztucrKp6eFAseqjbr+JL+7Cua5ei288bBjefUm5cfrjZiqSr+KApRwKGciVhKzVG456c0mxOFEA1zoa/CpAwNTquFEOJaTvf3MGRy+WDuKVHs0Dzt8FQhxEeaps0HWgGvkDLJ99nMGhdCLNc07QbwTTbjuadfV6Cq6rzAwMDPChQoQFxcvixQlm2NGjWiWbMndatVsZyK/Fo9f/5XDCPB5ZPK1C5dXsETT/TB17eGXJpEkiTpITRo0ICoqKgM9xco8L+HeAkJCShKytuqcuXK3dkeEBCAv78/0dHRuLm5YbPZMAwDu92OqqpMmzaNoUOH5t5FpEdPQv2uueJd8AmGdJxuvlqlpzl++4fK1vNb8zaOdNjsNv617X3l3+rHjGowSuk87QtTv3DJvDJ1qhr71wZnh5c5m43Ln02GzyZbvBs3osLbw81q7z3J1bMxxv51Z9VT+69iGPc/xah6s5Jx7l7WkFyIWAIcL5dq51Ff1/Kqr4eVr25+8yshxEkhxAygBVDL8fQhK4bjIz+7aRjG73Xr1tWzPjT/URSF5557jjFj3jaefba2GXn6M3XL1sZERc1RDCN/rsRyNHwMppmc9YGSJEnSQ/nvf/9L69atGThwIBMm3FtTJCwsjOTkZEqXLk1gYCD+/v506tSJ5s2bc+bMGQzDoFq1ankXcHI87JsLVwScWIv355ql+J65ytRnPje/f/47vbSvaywRkmQk8fHOj2mwpJnyS9JWtdhnn5rl16w2fV9olTJO1MXFb9/BmZe7Wk42ehL3HSvVZ7uWM/p+3oTGnQIN38Ke2W7Hw9tK6Wr+VkVR0i4vIUm5SiaXuUzTtLaapt3+a1aRlKquN5wYUp7y8PD4omHDholKPviDnl0Wi4U2bdowduw7Zr16T5jHj49Tt25rqly4sEjJ74lZXNxxzp//FV3PcOS2JEmSlAOef/55Vq9ezfTp0wkJufvl0uXLlxk5ciQTJ05EVVNu1caNG0doaCh9+/YlJCSEYcOGMWPGDIYNG8Zvv/2W+wHbE2Hdv+/etmEi3p9rSr3Ym8rv7Rczsv5I3dvqnf75eUw3dabsmUL9JU2U2Tf+UIr8e7wRuG6t6RcUBBbXH51jxMdz6d8fc6pxA/XSO8FopRPNVz5oSMe3a+tlaxZBUTO/r6r0ZICpJxv/Ba7nTcSSlEIOi71XdkojZyT13McwIcRrQC/gC03T4kkpD9xTCPGgb/J6OyrI3tYok35dxV6r1Xq2QoUK2vHj2Zk+6ro8PDxo27atWaVKeRISTpmHjwSr0dGbnB1WjjsZMYXixTtisWT/CakkSZL0YBo0aMDZs2eJjo7G39+f2NhYBg4cyNtvv03t2veOglu7di3VqlUjPj6eM2fOEBISQr9+/QgKCsLLK5cqfifFwqoRKZ/T2Wdd8LJqDajOyy/PpWOXjkzaPclcfnK5YuIa1eKn75/O9P3T1b7V+zLwvdFGsZEjlCsh07i5bJlCsus/FI7bsIG4DRss6mOPUWz4O5YWPdsaWCqrBzeeMw5vPqfG3Ui655xaLZ6I8/B2+9IJ4Ur/cHIpEikv9IuIiPhy3rx5eb9ycA7w8fGhfft2ZvnypZVbMWF6RMRUy82be50dVq4KCAiisvaJLO4jSZL0gKKiohg0aBArVqy4Z9/p06cpXbo0iqJw+PBhBg0axKZNm0hOTmbAgAE0b96c3r1733NecnIyffv2ZdasWZw+fZp58+YxYcIEevfuzbRp0/Dz88v5CzF0uHAAvmueveNr9yT+hU+Mc7YrvL/tA/XQVderJdOjcg+Gav11L9Nqufr1dPPGosWKmXRvgubKfF9sjf+Qobp72TKW88du6AfWnbWcORoNJgSU86P9sNoX3T2tJcn/U6ykfEYml1JeKJCcnHz566+/9r5586azY8m2QoUK0aFDkPHEEyXU6OitesSpLy2xsUedHVaeaVD/P/j4VJPFfSRJku7TO++8w65du7h+/TqFCxdm6NCh2O0pVVV79OjBrFmzCA0NxWq14unpyciRI6lfvz6hoaG8++67VKhQ4U5bn376KVWqVAFgzpw5+Pn50blzZ0zTZPjw4Rw/fpxmzZoxcuTI3LmY5ISUxPLyffz7p6iYbb8wbbVeVjZEbdQ/2/2Z5WqCy9UdpHOFzrxddZDua/G2XJ3xrXn9l18VMyF/1UywFC1CsREjTa/nnjd1U1XC1keZxcr6JZetUXi8alE/dXZ80j+PTC6lPJGYmDhz586dfdevX+/yQ7FLlChB+/Yv6sWKFbNcvvyHfirya0tCQqSzw8pzBQpUpEH9/2Cx5NIwK0mSJMm1JcXDvnmwOv0lVbLkW4Kkbj/pekA1y7dhM415R+Y5femS9LQu25rRNd7SC7kXtFz77nvj+s8/q0Y+rHLv17Ej/kPe1K3FAnDztD4OXHZ2TACOKV3/AaoIIcI1TXsWGCGEaJfqmDnACqAnUA7wAYoCpxyHDAH2AJ8B7QATOAK8IYTIuDRzOv07tpV1tB0shPjKse1rYI8QYo4jnmeAW4AXsAN4N6O+NE2bDewQQsxM0+9AIcSLjulrB1Od8osQ4lPHUoUjhBB7UsW1QghRPe33SdO0F4F/A95AIrBeCDFc07TxQKwQ4vM0MWXUZztHOyrgBoSkjvthyYI+Up7w8PCY1qBBg+TbhQlcUbly5XjzzYF6//6vYdc3sH1HC44cHfGPTCwhpbjP6dPfouvOXShbkiRJcpKEaFj7wYOfH3MB9+9bWrwW9mBgpW7m6s6rzaYlm+ZcfDlkdeRqmi9vbXlr11iM1zqZFTZvosiwYYZasKCzQ7svt5Yu5eZPc1U1OWElLpJYOvQAtjg+Z0oI0UkIURvoD2wWQtR2fGwDJgC+gCaEqAgsBZakKpx5v/1fBoZpmuaewXkjhRC1AA34G1ifybELge5ptnV3bAdISHUttYUQ9/VWWdO06sDXwKtCiKpAfeBEFqfd06emaW7ALCDIcW11gA33E0tWXPdOX3rUHAbCK1eu7Ow47lGlShXeemuI3rNnF2Ji/6Ns3daUY8c+tCQmXnR2aE4XeXoGNtt5TFNO2ZAkSfpHSY6HRb3BngPVwyM24D2liiVg5yzl82aTzB9f+NEo61f24dvNYRvObuD5Fe0sAzcHk9i1lVlxw18UGzXSsPj7Ozu0bCvcp3ecxdd3irPjuE3TNB+gCdCPe5Ov+2nHG+gDvH27MKYQYjYpb/Cee8D+rwDrgNcz61sIYQohvgAuAi9mcNg6oLKmaSUc/RYAWpKSAOeEUcAnt9+8CiF0xzKH98uXlIKu1xztJAohRA7FCMjkUspDXl5ekxs3bhzj7Dhuq1evHiNGDNU7d27NlauzlS1bnyIiYoqanCyrdt9mmjoHDw3FMBKdHYokSZKUV5LiYe88iNqds+1u+hzvyZWUujevsChoEWOeHKP7uLlerb+dF3fy4soOltf+GsDNdk+bFdavJeBf7+nWYsWcHVqmvBs+ierrew3Y7OxYUukArBZCHAOuaZpW7wHbqQCcEULcSrN9D5DZgq9Z9T8JGKFpWnYKTOwD0n1L4kh4fwdedmwKAjakitdL07T9qT66pTp9/u3twKoM+q4O3G81yXv6FEJEA8uA05qmLdQ0raemaTmaD7r8/DfpkbKkePHiMwsXLsy1a9ecFkSTJk14+ul6hqrqyqlTX6oXLi7GMJLkg5YMxMUd4/TpbylTZiAWi2usXyZJkiTloocdDpuZ5HgsC3uolqKVeenln2jfZQ2Td39uLj2x1GWWLrntwJUDdPiji6Vyocp83PIDKr60hpsrV+rXvvnGknzuvLPDu4d/795xqrf35+BS38gewO2FXH9xfL08g2NzI+70+r+TpAkhIjRN2wm8ko22shp+uxD43NFfd+CnVPsSHMN909Mz7ZzLbMSSHen2KYTor2laDVLerI4Angd651Cf8s2llKcSTdP8rkGDBnle71tVVVq1asXYsW+bTz+tmScjPlK3bntKOXd+gWIY+av8uDPI4bGSJEn/EDk5HDYzV8LxnN7A4rtiJGPqvmX+p8N/jFpFa+Vunw8o/Ho4XVb3sHRa3Y2zT5VXyq9cyeOTP9PdypRxdmh3WIsVo8BTT6mKxTLP2bHcpmmaPylDVr/XNC0SGEnKm71ooFCaw/2BzEoKnwRKa5rmm2Z7PVKmXmW7/3TmaE4ARpN18lgHyKxs8jaghKZptYCngJVZtHc/DpNyrTlCCHHQMdT3eeClnGoXZHIp5TF3d/fpderUMazWvHlp7ubmRvv2QYwd+45Zs2YRI1yMUrZtb65curQM09TzJIZHgRweK0nSP9nYsWNp3Lgx7dq1y/CYnTt30qFDB9q2bcurr756Z/vcuXNp164dbdu2Zc6cOXe2T548maCgIEaNGnVnW2ho6F3H5LncGg6bmbBf8J5UTi1/7C/lu+dnMeWZKXpRr6J51/99iLgZQc8/X1PbrOzI8brFlHKh/6HkV9N091RLxzhLoVdfTcZu/5mU6qauogvwkxCijBCirBDiCVIqtPoDj2uaVgVA07QyQC1gf0YNCSHigLnA1NtDWDVNe42Uyqnr77P/u6pKOeYxHiFlKOs9NE1TNE0LBkoAqzOJ0QR+dcT5hxAiJ5/QTAbe1TStkiMmVdO0QffbiKZpPo4qtLfVBk7nTIgpZHIp5bUIwzD2Vq1aNVc78fLyomvXLubo0W9TPlA1Dh4apOzc9aJ69epaXGu0SP5xe3isrB4rSdI/TefOnfn+++8z3H/r1i0+/PBDZsyYwcqVKwkJSRmFd+zYMRYtWsSiRYsIDQ1lw4YNnD59mpiYGI4cOcLy5ctxc3NDCIHNZmPJkiX07Nkzry7rXrYbuTccNgvKquGK15c1eVYtyMpOK/i/Gv9nuKsZFeZ0rnOx5+iztr/6/LK2HKzsqZRd/BulZs3UPXP53iYjiqcnhXq+oqsFCkx2SgAZ60HKEiCp/U7KkNFXgdmOeYaLgf5CiKwWQx8L2IBjmqYdB7oCnRxJ3f30n17V2k+AUmm2TdY07QBwDGgANBdCZDXcbSEpifLCNNvTzn+8r2qxQogw4C1goaZpR4FDQPlUh7ynaVrU7Y9M+lSAUZqmCcf3/kNycEgsyHUuJefocPHixZ++/fbbtEMbHlrBggVp376dUaZsKfXmjd16RMQXllsxYTndzT+Wolho+OQqvL3Loyjy2ZQkSf8cUVFRDBo0iBUr7p0ONX/+fC5fvszbb7991/Y//viDzZs3M2HCBACmT5+Ou7s7PXr0YPDgwcybN48RI0YwZMgQVq9ejaZptGzZMk+uJy3DMFGSY1F+7w/HMnw5kzfKNiW+80w93uqufrTj38pfZ/9ybjxZKORRiPGN3jefCXhKsR0IMy5/8aVqO3Agz/p/rGtXs9jIERstfn7N86xTScqAvDuUnGGlv79/cvHixXOswaJFi9KvX28jOHgwPj7HzT17OrH/QB+ZWOYwOTxWkiTpXpGRkdy6dYtevXrRuXNnli5NWX2gUqVK7N27l+vXr5OQkMCmTZu4ePEiPj4+NGvWjI4dO1K0aFF8fX0JCwtzWmIZn2Rn7vZIPlh9GuOlH02z47c67k6s4hq5Ge+pVS1Ftn6tfPr0x+a81nON8gXLZ32ek1xPvM6wjW8rTZa0YFPRaOWJ2T9Q5peFhveTDfKk/8IDB8ZZ/Pw+zpPOJCkL8s2l5BS6ro8JDw//16JFix6q/GipUqUICmqtFylSxHLxYqgeefobi80WlfWJ0kMpVbIXgRVGYZXVYyVJ+ofI7M3lRx99xKFDh5gzZw42m43u3bszc+ZMypUrx6JFi1i4cCFeXl5UqFABd3d3xo0bd9f548aN45VXXuHIkSNs2bIFTdMYMmRInlyXXTc4dTWONtM2k6ybBPh58Hv/unpJryRV+e01hbM78ySODFk90Tt/ZyZXel5ZeiJUn7ZvmiUm2WVWNUuXp8WTd58ca7Yr2Qr76TPmlalT1bgtW3OlrwJPP0XJkJBIi49Pef6h8340TStMyjqTabUQQuT48gSO6rIeaTb3EkIczOm+8iP55lJyCovFMqNSpUo89thjD3R+xYoVCQ4epPfp8wq2xDXKtu3PEC7elYllHok69xM3buxC153zBjMxMZEuXbrQvn172rZty7Rp0zI8ds2aNWiaxsGDKX/zk5OTGT16NEFBQbz44ovMnDkTgOjoaHr06EG7du1Yu3btnfMHDx7MpUuXcveCJEnK14oXL06TJk3w9vbG39+f+vXrEx4eDkDXrl1ZsmQJ8+fPp2DBgpQtW/auc48cOYJpmpQrV47Vq1cTEhLC2bNniYyMzJPYE+0G/ebuIVlPyUsu3UqkydTtlul7YhWz11LM5/9tYHHLk1jSZbdh+a2X4jmjKR0L1+LPLmvoWqmLqbrw1AybbuP97R8ojZY8oyxVDqjFv5xqllux3PBpnvOjVosMHhxr8fH5kH9oYgkghLgmhKidzkeurHsnhGiYTl8ysXRw3d9M6VF30zTNmU8//fR9ZSc1a9bknXfe0Lt168D1G78oW7Y+zYkTE9SkpMyqV0u54fDht9B15zw9dnd3Z+7cuSxbtoylS5eyefNm9u+/t8hcbGws8+bNo1at/5W3X716NUlJSSxfvpwlS5bw66+/EhUVxYoVK+jevTuLFi1i7ty5AKxfv56qVasSEBCQZ9cmSVL+06JFC/bu3YvdbichIYGwsDACAwMB7qzrfP78ef7880+Cgu4uSBkSEsKwYcOw2+3oekoVc0VRsNlyeSkQUobDjlocxpnoewu1fb5G0OrrXdyo9pppDt5hUqxKrseTqWvH8ZzeyOKz7C1G1HrTDO2w1KxTrI5zY8pCkpHEhF0TaPB7U2WhbbNa7LOJZvk/15i+rVuD+vC34B6VKuFZrZqde4vHSJLTyORSchp3d/fJtWvXNr29sx5a2ahRI0aODNbbtWvOxYsz1c1bGhEZ+ZVqt7tSxe1/Frs9hgNhA9H1hDzvW1EUChQo4IjDjt1uR1HuXZ4qJCSEAQMG4OHhcde5CQkJ2O12bDYbbm5u+Pj4YLVasdlsJCUloaoqdruduXPn0r9//zy7LkmSXNM777xD9+7dOXXqFM2aNbsz1HXhwpR7+sDAQJo2bUr79u3p2rUrXbp0oVKlSgAMHTqUNm3aMGjQID744AP8/PzutLt27VqqV69OQEAAfn5+VKlShaCgIBITE6lcuXKuXlNCkp1VBy+w8uCFDI85fjmOOp9utSyJdMccsB7zqaEG6fytzVOHFuP9WXm17NE1ysyW3xLS/Es9wNu1HwAaGEzdO5X6S5ooP1xboRT+6H0jcN1/Tb/27cFieeB2C//fgAQslimALIQguQw551JyqsTExJ927NjR/a+//rpn4UtFUXj22Wdp2LC2AQlKxKkvuXhxqWKayc4IVcpAmdKDKFvujTyff6nrOp07d+bMmTO88sorjBw58q79hw8f5ttvv+Wrr76iV69ejBo1iho1apCcnMyoUaPYvn07NpuNsWPH0q1bN2JiYhg+fDhXr15l5MiRHD9+HB8fHzp37pyn1yVJkpTbdMPg3HUbz3+xkUS7ka1znixXiLmvVjc8rx9DWdRb5ebZXI4yG7wLk9ztZ8Neso7648EfjdmHZ6uJTpqucb/6VOvDwIqvGe5JpnJ12lfcWLpUITn79zfWYkUJ/PPPBNXTsxQQnXuRStL9kW8uJafy8PD4uFGjRslubv+bz2GxWGjTpg1jx75t1m9Q2jx+4j1167amyoULi2Ri6YJOn5lJzK2DeV5B1mKxEBoaysaNGwkLC+PYsWN39hmGwaeffsro0aPvOS8sLAxVVdm8eTPr1q3jxx9/5OzZs/j6+jJr1iyWLFlC1apV+euvv3jhhRd47733CA4O5u+//87Ly5MkSco1iXaDPnN2ZzuxBNh16jo1PtmsboktiTlkJ2at7s5/OxF/DbfZL6pe8zrRt3x7c81La8wWpVs4O6psmX14No2WNlcnR3ynFBj+plFx00YKvdrTVDzS1olJn//rvZPQ9Z+RiaXkYuSbS8npbDbbmvXr17c8cOCA2qZNG7Nq1QokJJwyIyKmqteiNzo7PCkb3Nz8adzov7i5PViBpof19ddf4+XlRb9+/QCIiYmhZcuWd4bOXrlyhYIFCzJjxgyWLFlCrVq16NixIwBjx46ladOmtGnT5k57EydO5LnnnuP06dO4ubnxwgsvMHToUH744Ye8vzhJkqQcFJ9o5/1lh1m898EL4LWrUYIvO1c0LWe3G8rSgRbiXSS/afwm8c+ONk/cPGWO3/6hevzGcWdHlG0dAjswvNobup+lgOXqt9+a13/5VTHj750LC6D6+VFxw1821du7MnA6byOVpMzJN5eS03l6er7fsuVz+siRwyhd2maEhfVVdu/pIBPLfCQ5OZqwg0PybP5ldHQ0t26lzLe12Wxs27aN8uX/twaar68vO3fuZP369axfv57atWszY8YMatSoQYkSJdi5M6W0fnx8PAcOHLjr3MjISC5evEjDhg1JSEhAUZQ8K64hSZKUmxKSdDYcu/JQiSXAioMXqDNpm3LUqw7m0H1Q8fkcivAhbf8a788CleqXI5QFbefzfqP3dT93v6zPcwGhJ0NptqzS7t/sAAAgAElEQVSVZfS+j1D7v2JU3LSRwoMHG6rPveuN+vd61W4axjJkYim5IPnmUnIJycm3jp05+33FyMjpzg5Fegjly71NmbKDUZUHL1CQHeHh4YwZMwZd1zFNk9atW/Pmm28SEhJC9erVadHi7mFRqedcxsXFMXbsWE6ePIlpmnTu3Pmuoj3Dhg3j7bffpmzZsly7do033niDmJgYgoODeeGFF3L1uiRJknKLbhhcvpVIy6kbiUvSc6zdPk+X5V+tyqIc+Y+u/DHKQlJcjrX9UPzLk9jtZz25UBnLl/u+NBcdW6QYZvaHATtbs5LNeK/2SL2YdzHL9Xk/GdFz5qj6jRso3t5U3LQxweLjUxcId3ackpSWTC4lV9HCZrsQunVbswKQf/74S//j7l6MmvWW6VY3f4tVVfDIgTLrkiRJUs6IS7QT9NUWIq7mfPJXws+TxQPq6I97JKrKb70UonbneB8PrGoH4ttNNa7a45UPtn2g7Lm0x9kR3ZcGxRvwYd139ZI+JS3Xf/3VMBMTKfTKK6stvr5tnR2bJKVHJpeSq1Ds9lsHjoa/V+Py5ZXOjkW6T4X9n6Vi9RnmiisxxvgT5y1r6lficQ83rDLBlCRJcrqEJJ3BP+9lw7ErudrPmNaVGfhUCdg101D++kRFd6EifK0+IaFBH3Ze3K1P2DnBciEu4yVYXFGNIjX45Mnxehm/MhbVw6MesM/ZMQFomqYDB1Nt+kUI8ammaRsAHyFEfcdx9YHPgYnAJMexFYBzQAIQBvwIhAKnUrU3QgixNlU/Vsf+XsAawAPwB7wcbQF0BKKAC8APQogxqeLd4Ghzj6ZpkcBeIcRLjn1dgHZCiN6apvUGZgPPCyHWOvZ3BP4DdBVCLHa0VcIRP8AJIUQXTdPGA6OAskKIy45zY4EywDrHscUBHbj9S/mkECIps+91fnHP8g+S5CSm1eo3JjBwxK+XL6/yAfnQI78IDBxNsVL9eO/4ORZciLYAdNl/knUNNHxlbilJkuRU8Yl2pq0/keuJJcCnq8NZ+vc5fu3bBz+tran89qrCFZHr/WbLn+Pw2jyFJi/PZVnHUOYenmd8f/B71abnj/n0B68eZGHEYmVonaHrffFwicTSIUEIUTuDfcU0TXtRCPHH7Q1CiDWkJIV3JXqOr58FNgsh2mXWj6Zpc4E3hBANHV/3BuoLId68fbCmaS8Cx4CumqaNFUJkdGNZT9O0qkKII+nsOwh0B9Y6vu4BHEhzTM/b8adxFRgO3ClbL4S4Bty+hvFArBDi8wziyrfkrZ/kSv5wdyt0vkiRls6OQ8oGVXWndr2luk+JPnT6+wQLLkTfWVn7jC2J3gdPkaDLIc6SJDnf2LFjady4Me3apXfPmlJhetCgQbRv3562bdvy+++/39k3efJk2rVrR7t27Vi1atWd7cOHDycoKIipU6fe2fbNN9+wdu1aXEViss5f4grfbjyZZ32GX4qh1sStauhZL8wBGzAbv2GgKFmfmBcSorHODbJ4zgnitTKtzT+7rOGFMvljLr2b6sbgWoNtvu6+Y7I+2mVMBsblQrvbgZJZHNMDCAHOAI0zOW4KGce4GXhS0zQ3TdN8SHnTuj+bMf4IdNM0zT+bxz8yZHIpuRLTavUdUyFwRKyzA5Ey5+0dSL3Gu4yTZjml2a5wDsTcWyV2641Y/n3yHHF6zhWOkCRJehCdO3fm+++/z3D//PnzCQwMZNmyZfz0009MmjSJpKQkNmzYwJEjR1i6dCm//fYbP/zwA7GxsYSHh+Pp6cny5cs5ePAgMTExXL58mbCwMFq2dI0HpHbDwM2icuj8Dac85XvrtzCl59wwEpuMwez7p4FfVrlAHorajdeXNS2F1n/KR43/ZS5su9CoVKiSs6PKVKcKnUyrat0DuNCEVgC8NE3bn+qjW6p924EkTdOa30d7TdO0F5h6p6ZpFqAFsCyjBjRN8wRaAsuBhaQkmhn5DairaVqFdPaZpLy1fAHokEGf81PFOjnV9lhSEsxhmfT9SJLJpeRqQj08Aq4W9n/G2XFIGShR/CVq1V/FvIvxdPz7hBqdnHHy+OO5a6y8fIN4mWBKkuREDRo0oGDBghnuVxSFuLg4TNMkLi6OggULYrVaOXHiBPXr18dqteLt7Y2maWzatAk3NzdsNhuGYWC321FVlWnTpjF06NA8vKrMxegGrx+MYNCzFZSQ7rV1d0ve3/JtO3mNmhO3qtsSSmO+sQuzZjfXmvOyaybekwKVquePKvPb/MyHT43XH/NwznrNmbGqVt6o80aCr7vv6KyPznMJQojaqT5+TbP/Y+C9+2hvc5r2br9299I0bT9wEQgA/ptJG+2Av4QQCcDvQEdHUpoenZQ3rGMz2P8LKUNju5OSqKbVM1WsI9Psmwa8rmmabyaxPnJkcim5GsNq9R0bKN9euqTKVaaYZSpNZMjRs3wccUHNzuPw4SKK43GJJBlyiKwkSa6pZ8+enDx5kqZNm9K+fXvGjRuHqqpUrlyZzZs3k5CQQHR0NDt37uTixYsEBgbi7+9Pp06daN68OWfOnMEwDKpVq+bsSwEgXjd45UAE/42O4and4UrdioWVpW88ZRT18cjzWJLsBj1/3KsOW3IMvc1UzB6/6HgVyvM4MmQkoy7pr3hOb0Rb34qsfmk1PSv3NC25vKTW/egQ2MF0U93+BnY4O5b7JYRYT0qxnUYP2dTtOZdlAAV4I5NjewAtbxfsAQoDz2Vy/E9AM+CJtDuEELuAGkARIcSx+wlYCHEDWJBFrI8cmVxKrmiRl1fp6MKFn3V2HJKD1epD3SfX6/pjL9JqzzFWX72Z7XOTTZNXwk5y065jyOrUkiS5oC1btlClShU2b97M0qVL+eijj4iNjaVJkyY888wzdO/eneHDh1O7dm1URxXscePGERoaSt++fQkJCWHYsGHMmDGDYcOG8dtvvzntWuJ1nVHiLH/HxANwza7TcFe4Gu2hmKvfakq1x/2cEteyAxeo++lWRRRogDl0H1RokfVJeel6JB7fNrUU+H0AwdX7mis7rTAbFm/o7KhwU90Irhuc4OvuO8rZsTyEj0mpnvrQhBDxQDAwXNO0ewqTaprmBzQFSgshygohypKS3GU4NFYIkQx8AbydwSFjgHcfMOSpwED+QUVUZXIpuSLdavUZWqnSB3HyR9T5ChasQ93GO4zdtsd4drdQTiYk3ncb15J1uu0/KQv8SJLkkpYsWUKrVq1QFIUyZcpQqlQpIiIiABg8eDChoaHMnj0bgHLlyt117tq1a6lWrRrx8fGcOXOGkJAQ1qxZQ0LCvXPRc1ucrjP33DUWX7p+13YD6BIWYfnt2g1z0aDGtKlRwilP+m7Z7LT+eqflk78uYnT9CbP9Vzpu3s4IJWPhK/GeXFEteWCR8lXzEPObFt/oJX2cN1+0m9bNcFPddgLbnBZE5tLOufw07QFCiFX8b8mNrKSdc9klnfb+JmXpkvQSxk7AeiFE6puVUCBI07TMXt3/QAYJoBDiDyHEXxmcl3rO5T3VvIQQV0lZviTvhw04iVznUnJVit0es/fY8Y9rX7iw2EXKzP3zlCn9f5QsN4LJpy4a35y98tCZ/tOP+fBzzfJ4OWHujyRJ/2xRUVEMGjSIFStW3LPvgw8+oEiRIgwdOpSrV6/SqVMnQkNDKViwILdu3aJQoUKEh4czYsQIli5ditWacg+anJxM3759mTVrFqdPn2bevHlMmDCB3r17M23aNPz88u4tYbyu8+fVWww6cjrT4zoWe4wpFUsxe8spY8p/j6nOug0s+Zgni/vX0Yu72VTlt1cVzu11TiCZ8SyIvetcw16msfrz0Z+NWWGz1AR73j008LJ6sa7rugRfd9/G3LsEhiS5JJlcSq6sUVLS9XVbtzXxNoz8sQ7Vo6R6rbmGp18jtc+hSLbdyLkpsO2LPkZIldIywZQkKc+888477Nq1i+vXr1O4cGGGDh2K3W4HoEePHly6dImxY8dy5coVTNNkwIABdOjQgcTERDp16gSAj48PH374IVWqVLnT7pw5c/Dz86Nz586Ypsnw4cM5fvw4zZo1Y+TItLU9ck+CbrDvVhzdDpzEno3bOs3bg//UDDT2n75hvjF/nyUhk8JsuW1c28r0b1gCdnxjKBsmqhh2p8WSocfrkNB1tp7oVcgyYdcE/jj1R9bn5ICBNQfaX6/2+ipfd98OedKhJOUAmVxKLs1uj1kVeXpmq9OnZ7jOzPpHnLt7ADXrLdPP6wWUV8Ii1AuJyTneR/9SRXi3fAm8LfJ/qyRJ0sNINAxOxifSbu9x4u+jcJqPqrK6bkXdYtPVV3/YpZy7kffDeG+rWsKXX/rUMnxtF1B+e1Xl6nGnxZKpBv2Ib/G+eTruvPn+tg/U8OjwXOvKz92P/3b5r83bzbsm4KLfEEm6l3x1ILk0q9X3rbJlhyS7ublQZblHWJHCz1G30QZz1Q2FF/Ycy5XEEuD7qKv8EHVVroEpSZL0EOyGwZUkOy/9feK+EkuAWMOgyR5hOWomm38Ma0r9Ms77d/bIhRhqTtiirjhfQDH/bxNmw0EmigvOiNn9A96fBSra2QPKT63n8fHTH+uFPHLn+zag5oAkwzQWIRNLKZ+xjB8/3tkxSFJmrhlGUjmr1a/ateiN/5hKW85QocK75hMV3lPGHb/AlMhLam6nfZuvx1LR25NyXu64qfI5lyRJ0v0wTJObukGbvce4nPzgQ0lDr9xULBaFT5+txNWYJPPw+VtOy+r+OHRJ2RcVS9t2L5mWSq1M5eQ6hSQXW5nMNFDCVyjWsF8pV6ev2bN+sJpoTzSPXDuiGORM0boA7wA+afJJUgG3Ah2AmBxpVJLyiBwWK+UHAbpui9ixs7W3zXbW2bE8clTVnZp1FuuGVyX1lQMRysHYvBsaZVFgfo3yNHysAF5yiKwkSVK2xdp12u07TnhcztQkaO7vy3eVy5i/740yPlpxxKIbzrs/dLeqzHu9jt6wtI+F5cNM5ZALF/ar2Ir4Dl/rN9DV8dvHK9vPb3/oJic2mZjQskzL6Z5Wz7ybuCtJOUQml1K+oOu2D69d2zji4KEhLlazPH8r4F2BqnV/Nw7Hm/Q9GKlet+f9MFVPVWFZ3Ypo3p54yCI/kiRJWYrXdbofiGDXzbgcbfcJTzdW1KponL4UQ/95e9RbCc4trtOpTkkmd6hgWk5tMJRlb1pIuJ71Sc7y3HskNBps7r8aZny049+WqJioB2qmwmMVWNh2Yayn1bMUkP1FpSXJRcjkUsovCuh6QtTefT0ei4k56OxYHgklSnSlbMWP+f7cVePTiIuqM1egLGi18Gf9SpTwcMNdDpGVJEnKULxuMOhwJH9eu5Ur7bursKJWRb0Iqvrq9zuViKs5m8DeLz9PK4sH1NUrFlItyuJ+EJHRcoMuwN0H+8tzDHvZJurC8F+MGQdm3PfSJbOenxVXv3j9D9xUtym5FKUk5SqZXEr5hmnqA2/dCvt8z94uPs6OJb+rUvVL069IG2XIkdO5doNyv4q6W1ldrxJF3a0ywZQkSUpHvG7wTvgZll6+ket9hWhPmG0LF1SG/LyXTcev5np/WRn0THlGtSiDEvarrqwZayHZedVts1S8Jgkvz9GTChSxTNo1yVwRsUIxyfp+u35Afaa3mH7Z2827NJCY+4FKUs6Td3BSvqEolh8KFKh4vbD/M84OJd+yWv2o13CDnlywFc/vES6TWAJcSbLTZu8xribZSb7PqoeSJD1aLly4QK9evWjTpg1t27Zl7ty59xxz8uRJunXrRvXq1fnhhx/u2nfr1i2Cg4Np3bo1L774In///TcAkydPJigoiFGjRt05NjQ0lDlz5uTq9eSEBN1glDibJ4klwDBxVvkk8gLf9qpH/6blnP5H+duNETT9YjuXy3XEfHOPyeN1nR1Sxi6G4TWtrqXgmvd4r8FIc3HQYqNa4WqZnqIqKu83fj/O2837LWRiKeVjMrmU8hO71eoztJL2QZz80b1/BQvWp17j7ea2eF+a7xLKqYQkZ4d0j0tJdtruO861ZB27iyeYiYmJdOnShfbt29O2bVumTZt2zzELFy4kKCiIDh060KNHD06cOAFAUlISY8eOJSgoiPbt27Nz58472/v160e7du2YP3/+nXb+9a9/cfjw4by5MElyARaLhTFjxrBq1Sp+/fVXFixYcOf357bHHnuMcePG0a9fv3vO/+STT2jatCmrV68mNDSUwMBAYmJiOHLkCMuXL8fNzQ0hBDabjSVLltCzZ8+8urQHEq8bjDkWxeJLeTvncPb5a3Q7eIqhLSoqX3arrbs7eV78ues2Gk7eZplzMAmz9yrMZ8caqC5cDG7fPLwnlVcrRu5U5rwwm0+bTNQLexZO99AOgR3Mol5FTwC/5G2QkpSz5B26lN8sc3fzP16ieCc5nvs+lCkziKq1FzA58prZ91Ck5X7XQ8tLFxKTabv3GNEunmC6u7szd+5cli1bxtKlS9m8eTP79++/65igoCCWL19OaGgo/fv3Z+LEiQAsWrQIgOXLlzN79mwmTZqEYRhs3ryZevXqsWzZMpYtWwZAeHg4uq5TrVrmT70l6VFSrFixOz/zPj4+lC9fnkuXLt11TOHChalZsyZW692rVMXExLB79266dOkCpPyu+vn5oSgKdrsd0zSx2WxYrVZ++OEHevXqhZubW95c2AOI1w3ePx7FrxejndL/7ltxPL1HKPUrFVaWDHnKKOLj7pQ4UvtwxVEl6Ns9xNYdjDlwi0HhQGeHlDHTQFn2puL5VT2e93ycPzqvok+1PoZV/d/PbQG3AoyoP8Lm4+4zALIxflaSXJhMLqX8xrRafYdUqDA2QVU9nB1LPqBSo9ZPRtHSb/PKgQhmRl3JF7/z5xKTabP3GNeSdZcdIqsoCgUKFADAbrdjt9tR0iz67ePzv+nBCQkJd/afOHGChg0bAik3yL6+vhw6dAir1YrNZrtzAwzw5ZdfMmzYsLy4JElySVFRURw9epRatWpl+3h/f3/Gjh1Lx44dGTduHPHx8fj4+NCsWTM6duxI0aJF8fX1JSwsjJYtW+byFTw4m27wr+NR/HzBOYnlbVeT7Ty5K1yN8VJY81Yzqpbwc2o8AIfO36LmxC3qH5f8FHPgFswGA1w7Kbt1Dvfvmlu8fnmVQVoPc3XnP8wmJZsAMLDmwCRVUZcDu50bpCQ9vHxxoylJaWxXVeumJ57om/frZuQj7u7Fqf/UDv2Ke22e2SXYkcMl63NbVGIyL+49xtVk152Dqes6HTp04KmnnuKpp55K9+Z3/vz5tGzZksmTJ/Pee+8BULlyZdavX4/dbufs2bMcPnyYCxcu8PTTT3Pu3DlefvllevXqxbp166hWrRoBAQF5fWmS5BLi4uIIDg7m3XffvethTWbsdjtHjhyhR48eLF26FC8vL2bNmgXAgAEDCA0NZcyYMYSEhBAcHMyiRYsYNmwY33zzTW5eyn0zDDuGabLTRf52G0CnAxHq79E3zcWDG/Ni9eJOT+ZME4YsOKD0/vkgSc0/MM3eqwx8izs7rMydXIf3lMqWgF2zlSnNJptzXpht9Kjcw/Bx93nb2aFJUk6QyaWUL1mtvsHlyg5J8nCXN93pKVLkeeo22mAuv2bSeu9x9WJSsrNDeiDnE5N5cc9xLifZSXLBBNNisRAaGsrGjRsJCwvj2LFj9xzTs2dP1q5dy4gRI5gxYwYAL730EsWLF+ell15iwoQJ1KlTB4vFgtVqZcqUKSxdupTWrVszd+5c+vTpw8SJEwkODmbdunV5fYmS5DTJyckEBwcTFBREq1atsn1e8eLFKV68+J2HPa1bt+bIkSN3HXPkyBFM06RcuXKsXr2akJAQzp49S2RkZE5ewgPT9QSOHh1N9KVF5vK6FSnn5fyhqLe9f/K8MuJ4FJ+/XEt55/lKepoBG06x8dhVak3You7RK2C+uQeqdXJ2SFnb+CnekysqtXxKmyrKHOC8s0OSpJxgzfoQSXJJx0H5qpI2/s2DBwd7OzsYV1Khwntm0ZKvKWNEFL9duu7ClQ6y52JSyhvMlXUrEeDhmsuU+Pn50bBhQzZv3kylSpXSPaZt27aMHz8eAKvVyrvvvntnX/fu3Slbtuxdxy9YsICOHTty4MABfH19GTVqFK+//jotWrTIrcuQJJdhmibjxo2jfPny9OnT577OLVq0KMWLFyciIoLy5cuzfft2AgPvnpMXEhLCRx99hN1uR9dTBsEoioLNZsuxa3hQup7A0fCxXLq0nIuXliqVFXdzRd0gpc3e45y2uUYhtiWXb3AkzsaSpwKVao/76W8u+NuSkOzcwUQ2u0HX7/aoXeqWZFL7r021aidDWT7Ugu2mU+PKVJnGWN28L2P1eMvZoaSmaZoOpF5UvKMQIlLTtCbAVOD2uOipQohZqc77P+Adx5e3gHeEEFsc+zYAJUiphOsOrAXeE0JkWv5Y07SOwH+AKkKIcMe2ssApIFgI8ZVj29fAHiHEHE3T5gDPOGLwAnYA7wohojLpJxKIcXxpAZYAHwshbI7+jgLCEfseoJ8QIlnTtGeBEUKIdpqm9QZ+BGoLIcIc7R4C2jm+f5FAfSHEVU3T6gGLgc5CiL8z+x7kN653lyZJ2WSxeH3o7/90bKFCTzk7FJegqp7Urr9C9wp4laB9J/jt0nUXeJ6cMy4n2XlhryAiPpEE3TXeYEZHR3PrVspSLjabjW3btlG+fPm7jkn9FmTDhg2UKVMGSJl/GR8fD8DWrVuxWCxUqFDhzrE3b95kw4YNdOzY8c5cTVe58ZWkvLB3715CQ0PZsWMHHTp0oEOHDmzcuJGFCxeycOFCAK5cuUKzZs2YPXs2M2bMoFmzZsTGxgIpFZZHjBhBUFAQR48eZdCgQXfaXrt2LdWrVycgIAA/Pz+qVKlCUFAQiYmJVK5c2SnXe5uuJ3DoUDCXLi2/sy08fKSSGL3aXFmvIk94us4bzPA4G412H1XLlvJjZXAT8/GCns4OCYDF+85R/7NtSkShpzGH/g3lXHT5MosbBE2Lw8NnAK639EiCEKJ2qo9ITdOKAwuAQUKIykATYKCmaW0BNE1rBwwEmjj2DwIWOM67racQoiZQk5RrDs1GLD2ALY7PqV0GhmmaltEvxUghRC1AA/4G1mdy7G3NhRA1gCeB8sDMVPtOCiFqAzWAUsDLGbQRBYzLrBNN02qSklh2e9QSS5BvLqX8Ld5qKdC/apVJC7dtb1HANF3jia4zFChQiWp1FhkH40yl765w5Yb90ZuOGp2s02bvcebXKk8tXy+8Lc59KXv58mXGjBmDruuYpknr1q1p3rw5ISEhVK9enRYtWvDzzz+zfft2rFYrfn5+TJo0CYBr167Rr18/VFUlICCAzz777K62p0+fzqBBg1BVlaZNm7JgwQKCgoLo3r27My5VkvJc/fr1EUJkekzRokXZtGlTuvuqVKnCkiVL0t3XsmXLu4r4jB49mtGjRz94sDnANA10PZ79+/tw89a+e/YfPfKWUrXa18bKui2VF/ceU84lusZUh1u6wdN7hGVutbLGH281U/rM3s2+M3m7XEp6rscn02LaTssbzwYyvMcvKPsX6Mqf4yzYXegBXaM3dDz8dgErnR1KNr0BzBFC7ANwvH0bBYwn5RpGk5LQXXXs36dp2lzHef9K3ZAQIslx7glN02oJIQ6k16GmaT6kJLHNgeXAB6l2XwG2Aq8D32UUtBDCBL7QNK0T8CLZSGiFELGapg0Czmqa5p9mn65p2i6gZAanrwCaaZqmifT/iFUB5gK9hBC7soolP5LJpZTfLbdafXeUKTPgmcjI6f/In+fHS3SnTKUPmXX2Kp+duqi6xnu93BFvGHTdf4JvqpahRWE/CjgxwaxcuTJLly69Z3vqyq63C/ikVapUKdasWZNh26mHzHp4ePDjjz8+RKSSJLkyw7Bjt99i374exMWfyPC4I4ffVKtVn2msrNeM1nuOK640l/71w5HqO2UC+Ln/k7wfethcvDfKJUbOTN9wkuVh5/m9/0sUqdTKVH7tpXBhf9Yn5jbf4vDMqCTcC/yfs0PJgJemabe/UaeEEJ2AaqQkRantcWzH8XlvOvtfT68DR5J2AKgMpJtcAh2A1UKIY5qmXdM0rZ4QInUfk4A/NE3Lzj+S+xx9ZedtKUKIW5qmnQIqAnfWQdI0zRNoCGRUxt0APgPeJf1rDwVevT1c+FEkh8VK+Z7V6jugbJnByZ6eGT1EenRVqTrNfKLiRww8fIZPH/HE8ja7CQMPn2b++WvE64/eG1pJkv45DCOJxMSL7NrdPtPE8rbDhwaqSswOc1W9imYxd9d6njr19CX+7+hpxrevxvigqrrqEuklnIlOoMFn2yw/HdEx+/yB+cxoA9XJ5QhaT0pAUaYDWf9Pd47Uw2JzszpSVj8lPYBfHP/9C2mGxgohIoCdwCs50FdW5wQ6Eu5LwIXbcyozsABopGlauXT2rQX6a5qW72tiZEQml9Kj4BQon1XWPo53diB5xWotSL1GG/Ukvxa03CP477Vbzg4pT5nA+yfOM+XUJeJdZA6mJEnS/dB1G3FxJ9i1uz2JiReyfd6hsD6qNW6vsapeRbOIm2slmGujY2ix75jSpk5JZcGARoafp+vE9/6yI0rHWfuIq/8G5v9tMvAvn/VJuaF8c6jY8hZu3uOdE8ADOwLUS7OtHnA4m/vv4kiuapBSKCe9/f7Ac8D3jkI4I4GXNU1LmyROIGVIblbJY52M+sqgf1+gLHC7DPztOZeBQD1N09pndK4Qwg5MccSV1puOz6619lEOksml9EiwWDwnFixY73qRws85O5RcV7BgA+o13mZuifXhud3HlMiEf+5c0+lnLzNKnHWZIj+SJEnZoevx3Ly5jz17u2K3338104MHXrV4xIeZK+tVNAu7udYLkNO2JJ7cfUT1Kexp/vFWM7NsYdcp6H4g6iY1J25R/7xSCHPQFr67fwQAACAASURBVMx6ffN2rU43L+j0bTzuPn0A11jANPumA701TasNoGlaYVKGpd4uGvAZMMmxHcdxvUknidI0zQ2YCJzN5A1gF+AnIUQZIURZIcQTpFSIbZr6IEcF2SNAUHqNaJqmaJoWTEql2tXZuVDHXM9vgKVCiLsmETvmlI4BxmbRzBygJVA0zXaDlDetlTVN+yg78eQ3MrmUHhWJVmuB16tU+TTeYnGdf8hyWtkyb1Ct9nwmRV41+x+OtMS74NqPeW3xpev0PXRKDpGVpDx04cIFevXqRZs2bWjbti1z56adigXLli0jKCjoTjGq8PDwLM+dPHkyQUFBjBo16s620NBQ5syZk+vXlFd0PZ4rV9ay/0BvDOPBC8yE7e+uFkg8aqyoW9EsZHWtBNNmQMt9xy3bEhLMFUOb0qRCEWeHdIdhwMD5+9V+C46Q3OIjzNeXG/jk0ZrZz4xJws17LfBH3nSYc4QQF4BXge80TQsHtgE/CiGWO/YvI2UZjm2O/d+RMrcw9Wv5+ZqmhQGHgAKkzKnMSA9SliBJ7XfurRoL8AkpFVxTm+yY03kMaEBKJdisnsb/5Vg6ZBdwhpTqt+lZCnhrmtY0g/04+poGFEtnnw1oD7TXNO2NLGLKdxTTzNuHNpKUm+z22F8vXFjS4djxDz2cHUvOUqlR+yfd3be+5bWDp9h1M7898Mx9dXy9WVirPAUsKm4uuBamJD1KLl++zJUrV6hWrRqxsbG89NJLTJ8+/a4ldfbt20dgYCAFCxZk48aNfP311yxatCjDcwMCAggODmb27NmMGzeO1157jTJlyjBw4EC+//573NzcnHjFOUPXEzgbNY+TJz/L+uBsql0vVI+2Bqrt9p1QbrpgpfD+pYrwbpnifL5GGD9ujXSpP87e7ir/z96ZR0dRpX34qarOvgBh3yGQFAkBwiI6LqgsokJEVFRQRhFUFHEfN9SRGRnnU0cFZRFZZVNAICAqiiKoSNgJGHKBALImAUL2Trq7qr4/uoMBQgiQ0NWhnnNyDLdu3XqrTFff373vMntIJ71jwyBZShwBO5dW3cXqxcKwH/PxD44C0qvuQhYW3sVUH3ILi0vFZgsd0ajRgOKwsHbeNqXSCAhoRJdrk7QMv/ZSt/WplrA8B1vyCrl5g2Cf3WG5yVpYVDH16tWjbVt3ksjQ0FAiIyPJyMg4rU+nTp2oUaMGAPHx8aSnp5d7riRJuFwuDMOgqKgIm83G1KlTGTx4sM8LS3epETs7d75SqcISYOumfkqE9qee2LG1HqaYb1o35dBxBu3YxzO9oqX/3dtB81NMkukHKHTo3PXpRvnV5fvQ7pxoGPdM1wgIr/wLSRL0/7QAxe8fWMLSoppjvreQhcWlcVyWA55qG/tBgSSZy03oYqhbpzcdr/7JWHJC5/ZNu+VMh8vbJpmao8VObtkoWJWVS4HlJmthcVk4dOgQO3fupEOHDufss3DhQrp161buuaGhoXTr1o0777yTunXrEhYWRnJy8mk1KX0RXXfidGazafP9ZGR+XSXX2Lqxj1LPOGQs6dhaDzGhwFyXU8ANm4R0jVqXr564Vo8IOV8t+8vLFxsO0fXd36X9tW/EeHoLtLi+ci9w1TCdiBZ7UPwmV+7Avo+qqrVVVd1axk/tKrpeUhnXqj47EibAcou1qI5ILlfeb/v2j+964MBnPqswo6L+adRp9ID0D3HI+CrjpHmWen2EcW2aMqBBBJJkPToLi6qioKCAwYMHM3z4cG655ZYy+6xbt47Ro0czd+5catWqVeFzR40axaBBg0hJSeHXX39FVVWefPLJKruXqkDT7BQW7mPrtiE4HMer+GoSnbp+rx00Gkh3btkjmzGTtgws6tBKa+3vrwyemsTOo3neNuksnu7RmmdvbIq05XNN+uFNBVfxpQ1YowmMWG/HP6QzF5Ct1MLCVzHf8paFxaVj2GxhgyNbPu0IDDwzvtv8yHIg8V2Wa/717qfvpt1YwvLCaRrox20RNYwZa/cbBcUudN1aRLOwqGycTidPP/00CQkJ5xSWqampvP7660yYMOE0YXm+c1NSUjAMg5YtW/Ldd98xduxYDh48yP79+6vqdiodd+KeH9iw8e7LICwBDDav7600lY8ZCzu00oPMUmiyFDpw57Y0ZcnJHOOrJ66ld9vLlEjnAhj34x56jE3iRPT9GCPWGzRof2kD9ptQgKS8iyUsLa4QLHFpUV1JA+Xt2Jh3fSpAMSSkDV2uXa/v1BpLN64XUkrBxWcSvFLxl+HrDq31xZsP6aOXpUj9xv/Gsfxiip3V1022uLiYe+65hzvuuIM+ffowbty4s/ps2LCB/v37Exsby3ffnZ6NfejQoXTp0oXHHz89Md4LL7xAQkICH3zwwam2CRMmsHLlyqq5EQufwTAMRo0aRWRkJEOGDCmzz5EjRxg5ciTvvvsuLVu2vKBzx44dyzPPPIPL5ULzuLhLkkRRkW+8EzXNTtreD/kj5TkM43KWi9LZnNRLifQ7acyPb6UHmlBgAry+54j08p5DfHhfPM/0iDLdFuu+E4V0+b/flLkCjEe+x7jhRR3pIqbM7QYYNO6UgV/gfyrfSgsLc2KJS4tqi6IEvBcW1vZowwZ3+8S2VeNGg2jfJZHPjuQZA7amyWbM+ucLJHZorR3ILGD0shQFYE9mPrd8uIYdR3IprKYxq/7+/sycOZOlS5eyZMkSfvnlF7Zu3Xpan4YNG/LOO+/Qt2/fs84fNmwY7757epKR1NRUAgMDWbZsGdu3bycvL4/MzMxqEQNncels2rSJxMRE1q1bR79+/ejXrx+rV69m3rx5zJs3D4Dx48eTnZ3N6NGj6devH3fddVe555awcuVK4uLiqF+/PuHh4cTExJCQkEBxcTFt2rTxyv1WFF3XcLnySU5+nIMHp3nJCo1N63ooUX55xrwOkXqASQXmgoxs+m7dw8M3tGTy3ztrgX7mm5KOWvKHdNdnmyjs+jTGYz/r1GpR8ZODa0OfD4oICLsfuHILUltccVgxlxbVnfYuV8G6pPW3BxUVHfK2Lecktu14Pax2L/nxP/bzY5b5YlB8hf9FNzF6hIbS+6M1Uo7dedoxRZZ4KyGWuzs3Idjf5iULqx673c6gQYN46623ykyw8sorr3DTTTdx6623ntaelJTEtGnT+PTTTwFIS0tjwoQJvPfeezz00ENMmjSJd955h4EDB57K9GlhYfEXhqFTVHSELVsfwm7f721zkGV/Ol29Wku2B0kPJO+VHSad74UrMt91jNJ0u0t+cMp6KT3XfLvTsgyTB8XrPaJrynz3miFtnnF+xX7vLDute0zFP2TkZTDRwsI0mG+ZyMKickmWZdvodnGfFJjxz91mq0nna37R7GE3ST02CEtYXgIPNIzgzjo1pQemJJ0lLAE03eCNxD947sut5Be7cJkw2cWloGka/fr149prr+Xaa68tN3NnRWjVqhURERH079+fm2++mQMHDqDruiUsLSzKwOFw4HQ6jOzsDZoZhCWArjvYnHSz0j6omJntWuo2c25gkqvpXLtRKPsl3fju2Rvo2LSmt006C12HYbO3yo99kYKz19sYf0/UCKl77hPa9odW3Y/jH/LS5bPSwsIcmG+2bWFRychywPvBwS13Nm/+uKl8ImvWvIbOf1tr/JIfRI8NQvqzyPKauVg6hAXx78hGPDV3C2nH8svtu+KPDHp/uIbdmfnVyk1WURQSExNZvXo1ycnJ7Nq165LHHDVqFImJiTzyyCOnYuAmTpzIM888w/z58yvBaouq4OjRowwePJjbb7+dPn36MHPmzLP6LF26lISEBBISErj//vtJTU09dWzmzJn07duXPn36MGPGjFPt7733HgkJCbz00l/z5cTExNP6XGnouo7D4WDp0qV8/PF4qU6dW+QGDe40zRahrhexOelmuVOIy5geZ16BCfDgjn3y1Iws5jx6NXd1amyaZ1iaH1IyiX/nVylZisUYuQna9Dm7U2h9uGOcnYDQewD7ZTfSwsLLWOLS4kpAs9lC72nZYkRxaGist20BoEWLkcR0+Jx39h0zHv3jT8VuZTO9aGrYZL6Mi9Q//mmPvkpkVuicw9l2Ej7+lblJB7BXI4EJEB4eztVXX80vv/xSaWOuXLmStm3bUlhYyIEDBxg7diwrVqzAbrfmTWZEURReeeUVvvnmG7788kvmzp3Lnj17TuvTpEkTZs+ezbJly3jiiSd44403ANi1axcLFixgwYIFJCYm8vPPP/Pnn3+Sl5dHSkoKy5Ytw8/PDyEERUVFLFq0iAceeMAbt+l1HA4HWVlZTJo0iR07dpCXl8dXXy2T2qj/lkJCor1t3il0vZDN625Srg4z+KxtC00xscB8b386T6Qe4F/94nizb6xmxnDRQodOv083KKO+OYDWf7Jh3D1FIyDsrw79Py1Eso0D1nvNSAsLL2KJS4srhT9lOWB4+3YTC2U5wItmyLSPn6dFNH2K+7btZerh49Zn8BJZ0TFaW7v7uDHx57QLepYu3eDt5TsZPnszuXYnTpfvuslmZWWRm5sLQFFREWvXriUyMrJSxnY6ncycOZNhw4ZRXFx8qm6opmk4nWe7H1t4n3r16p1yXw4NDSUyMpKMjIzT+nTq1IkaNWoAEB8fT3p6OuCOtW3fvj1BQUHYbDauuuoqvv/+eyRJwuVyYRgGRUVF2Gw2pk6dyuDBg/Hz87u8N2gCHA4HycnJTJw4kaysrFPtqampbN68w4jvMN1QlFAvWng6ul7AlqSb5OvCJWlSbHPNzF88K07k0mvzLimhc2Np9rCr9bAAc8bIz11/gGve+106ULc7xsjNBs2vhY6DDZp0OYR/8Jvets/CwluY8xPrJVRVbQB8BFwFZAMZwLOAH/Ax0Bi3IP8ceFsIYaiq+jAwHeglhFjpGedOYDEwQAixUFXVn4FIoLkQwvD0WQL0FEKEqqp6E/CiEKJvKVtmAF+XOj9UCNHFc6wL8L4Q4qYzz1VV9Tbg30AwUAz8JIR4odS4W4FUIcT9qqoOAZ7xHIoFBKAB3wGpQBchxFOe8x4Dnvf0zQWeF0L86jl2Tvsu9P9BVSJJ8hw/v5r3RrV+9Rax663LrjADAxsT1ylR3+/wlx5cn8qxarZj5g3mxLXUiwuc0nNfbr3oudLqXcfo+cFqJv+9C9H1Q30y2U9mZiavvPIKmqZhGAa33norN998M2PHjiUuLo4ePXqQnJzMU089RW5uLqtWreLjjz9m+fLlAAwaNIi9e/dSWFhIt27dGDNmDDfccAMAc+bMoX///gQFBaGqKkVFRSQkJNCtWzfCw8O9edsWFeDQoUPs3Lmz3BjchQsX0q1bNwCio6P56KOPOHnyJIGBgaxZs4a4uDhCQ0Pp1q0bd955J3/7298ICwsjOTmZESNGXK5bMQWapuFyuVi8ePFprsSlWb78G6l580e1uLZjpW3JQ02j41yuPLYkdZdvvPpn/ZOYZtqInQcUs/rM7CtycNX6FHl5x2jt22dvMB6YkiT9eaLQ22adxbF8Bzd+tE55rmcUTz/wFUiyJvkF3o2VHdbiCsb3ZlFVhKqqEm5BOFMIcb+nrQNQH5gBPCGE+F5V1WDgK+BJYLzn9O3A/UBJ8beBwLYzLpENXAf8qqpqTaDhBZpYT1XV24QQ35ZzD3HAJ0AfIUSqqqoK8Fip4zGAAtygqmqIEGI6bmGMqqr7gZuFEMc9/3641Hl9gceB64UQx1VV7QQsUVW1qxAivaL2mQDDZgt9uGHDu3cfO/ZDQNbJ3y7bhevWvZVWMR8Z89OzjTf2/Km4zPqN7kO81KIBnUKC5Fs/WkPxJe46ZuYVc9eE33i2ZzSP3hBJkL9SSVZeHtq0acOSJUvOan/mmWdO/d6+fXvWrFlT5vlz584959gPP/zwqd8lSTqt5qWFuSkoKODpp5/mtddeIzS07F20devWsXDhwlN/A61atWLYsGEMHTqUoKAg2rRpgyy79dGjjz7Ko48+CrjjcZ9++mkWLFjAr7/+iqqqPPnkk5fnxrxEiRvsvHnzyMnJKbfvlCkzlRdeeEpv1nSYfuDgFBMJzGy2JHWXe12zSh8b01R7ZudB0wrMIh16bNqljG/TzPh65PU8PmsTa9NOeNusMhn74256xtYviK4f+qkf7PC2PRYW3sQ0LzwTcDPgFEJMKmkQQmwDooHfhBDfe9oKgaeAV0qd+wvQVVVVP1VVQ4HWwOlF5uAL3AIU4C5g0QXa9x4w6jx9XgLGCCFSPbZqQoiJpY4PBGYB3wP9LuDaLwP/KBGeQojNwEyg9JJ1RewzA1mKEnxfXNxYu81W47JcMDrqX0br2HG8KA7z6u7DlrCsBHrXDmd44zoMmb6BjNziShlTN+CDH3bx0PT1ZOYVYXdYdUYtfBen08nTTz9NQkICt9xyS5l9UlNTef3115kwYQK1atU61T5gwAAWLVrEnDlzqFGjBi1atDjtvJSUFAzDoGXLlnz33XeMHTuWgwcPsn///iq8I+9hGAZOp5OkpCQmT558XmEJbiE6Z85COTLyWblmjS6XwcqK43JlsXV9T/m2iEDpfbWJ6V90I1IPSO8dzGTKQ114+NrmpoxfeOKm1q5mEcF/+CnKP7xti4WFt7HE5V/EAZvKaG97ZrsQIg0IVVW1xCfMwL1r2Ru3aFtaxjg/At08u4n3A19eoH2/Aw5VVW8up8+57qGE+3CL3Hm4hWZFOesZABs97Rdin1lYKUn+M2Nj/q9KfWxkOZiOV32r2eoN4PZNu1mcmW3C1AS+R8tAf8arzYxRi3cYWw9mV/r46/dlcdN7P7Nk62FLYF4kFclWmpOTw4gRI0hISOCee+45Lbtt9+7dSUhIoF+/ftx1112n2q1spRXDMAxGjRpFZGQkQ4YMKbPPkSNHGDlyJO+++y4tW7Y87diJEydO9fn+++9JSEg47XhJ5mCXy4WmuT8jkiRRVGS++oSXisPh4OTJk0ybNo0ff/wRXa+4tjlw4ACrV/9Ou/af4u9fpwqtvHAcjmNsXd9LvqNuiPTf6Mamf9FNPnSMQTv28fwtqvTePe01PxNlJYprHM5TN7cuCgv0uwcwpfi1sLicWG6xlccXwNNADeAF4LUzjmvAr7iFZZAQYr+qqiXHzrWXdWb728DruHcSLwhPHORxIcQBVVUPA9NUVY0QQmSd79wL4KLtu9zYbCHP16p17W0NGtzZLD19SaV/S4WGxhIb/4W+JV9j2FYh5bpM/93tEwTKsDS+tf7lhgPG4i2Hq8x3tdCh8eqi7SRuPcy4gR0JC/DzOVdZb1KSrbRt27bk5+dz9913c91119G6detTfSZNmkRMTAzjx48nLS2Nf/3rX6eJ0JkzZxIREXHq36WzlY4aNQohBM2bN2fRokVMmTLlst7fhXD06FFeeuklTpw4gSRJ3HvvvTz00EOn9UlKSuLJJ5+kSZMmAPTq1YunnnoKcAvtkJAQZFlGURQWLXI7vbz33nusWbOGmJgY3n33XcAttE+ePElcXByJiYlER0fTr5/bSeX555/nyJEjAAwcOJDx48eTnZ3N6NGjAU4be+TIkWRnZ2Oz2fjnP/95WmztypUriYuLo379+gDExMSQkJBAdHQ0bdq0qZJn6A0Mw8DlcpGUlMTPP/98SkRfKGvWrKFVqxZ6+3afsmnzvbJhmOe7wOHIYNv6W+S7u36vO/XG2ht7qu6dWhmsyymg2yYhfRMfxcIG1+oPT1svnyz0blKxQD+ZTx/sUhBgkx8FDnrVmDJQVVXDHbpVwhdCiP96cmU0xJ2bwx/3BsnrQohsVVVb4M75EVdqnLeAfCHE+55/vwgMA4oAJ/CxEOJzz7E6wFFgpBBikqqq43GHhfkDLXHn9wD3nLEvf+UX8Qfe9bQZQAowQghxyDOuAXxQkkfEY0OoEOKtSnpcFpWEJS7/4g/gnjLaU4BupRtUVY3E/SHLLRGIQoj1qqq2AwqFELtKCcfSfIE7rvOtM9pPALXOaIsAjpduEEL8pKrq28A15dxDZ86O9wT3TmUbT2wlQDhwN/DZOcYqTYpn3J9KtXX2XO9C7DMTdpst5E41+l9rs7PXBxUVHam0gZs0HkzT1m8w4UAm/9ufYdp4Fl9kWXyUtudonjRm+c7LMglat9e9i/lG31jujG9sCcwKUq9ePerVqwecnq20tLhMS0vjscfcIeGtWrXi8OHDHD9+nDp1yt7h8dVspRUR2gBdunTh008/LXOMCxXaJaVCymPMmDGMGTOmzGPlxeD27NmTnj17nvr3yy+/zMsvm3498YJwOBzk5+ezYMECjh49esnjzZw5W37xxZF6q8h/aHvS/muql0hx8RGSN9wmD7zqO8NlNNJGpx0xlX1nku5wcdX6ncri+Fbaiue6GYOnrJdERp7X7Hmzb9uiGkF+38my9IXXjCgfuxAi/hzHHhBCbPSIuneARODG8w2oqupwoBfQ1TMPDgf6l+oyAFiHe945SQgxwnNeC9xCMr7UWH1LnfcfIAxQhRCaJ+nkIlVVr/YkwywG7lJV9Z2SMC0Lc2K5xf7FT0CAJysqAKqqtse9wnK9qqo9PW1BwDjcqytn8gpn71iW5hfcH+B5Z7TvBhp5Eu6gqmpzoANnx22Ce6XnpTLawR33+JqqqtGecWRVVYerqioD9wLthBAthBAtcLvvVtQ19l3g/1RVre0ZNx54GJhwgfaZja2SZHs7Lu6Tgsr6KLSNm6g3avUGw3bs5/39GbIlLCuPj9WmRoQhy4/N3ChfzrKgJbuYQ2ZYsZgXw7mylbZp04bvv/8egOTkZI4cOXKqHAbA0KFDueuuu/jyS3cEQelspXXr1j2VrbS00DEjFSkLcqH4qtA2O6VjK8ePH18pwhJA13WmTp0tN278gFKnTo9KGbMyKSo6yLYNfaTBDWvIr7ZsYHq3Tg24Y2uasjwnj0VPXkuv2PpesaNnTD3u7NgoLzTQNswrBlQSQggH7nlbM08iy/PxGu4kl7me83OFEKVjHwbi9uBrrKpqk4rY4EmWOQR4TgihecadjltQdvd0cwGTgecqMqaF97DEpQfPqkh/oKeqqmmqqv6BWwim4xZir6uqKnC7F2zAnZX1zDG+FUKsKu8aQoj3z1xxEUIUAw8C0z2lQhYCw4QQZ2UNEEJ8Axw7x/jJuEunzFNVdSfujGWRwA3AYSFE6e25NUCsqqrnzVorhFgKTAPWqqqainu380EhxFnfvOXZZ0YUJeD/QoIjRfNmj15SXRCbLYLO1/yqFYR2k3psEPyU5b2V1OrIw41qc1tEDenBKUlSXrF3SriU7GJasZgVp7xspY899hh5eXn069ePWbNmERMTg6K4N03mzZvH4sWL+eyzz5gzZw4bNmwA3NlKExMTeeWVVxg7duypbKXPPPMMEyaUtdZVsfjPKVOm0K9fP/r160ffvn2JiYkhO9sdz7tmzRp69+5Nr169mDx58qlzXnjhBRISEk7LnjthwgRWrlx51vgllFcWZOvWrdxxxx0MGzaM3bt3n3asughtM3NmbOXFusGeixMnTvDNNytpG/shQUHNKnXsyqCoaD/bN90hDWsSIf2jRX2feMG9uvuw9FraYcbeH8/I7q0vqyhuXDOID++Ltwf72/rhrgZgVoJUVd1a6ue+sjp5BN02oFzfds8uZZgQYu85jjcFGgoh1gPzcef6qAitgQMlgrUUZ+b3GA88oKrq5cnIaHFRSIZh7a1YXPG00DT7jo2bBoTk5++84JNr1bqW6LgpxsqsQv3Z1ANK0eXcVrsC6BwWzIL2kQyftYk1u83hCXNNZAQf3deR8EAbwSYt8O1tnE4nw4cP5/rrrz9nUpkSDMOgR48eLF269CwR+vHHHxMcHMzQoUNPtaWkpDB79mxef/11Ro4cydSpU3n11Vd5/PHHz8psmpmZybFjx05zSx0/fvxZbqkl/PTTT8yYMYPPP/8cTdPo3bs306dPp379+txzzz188MEHuFwuZs2axZgxYxgyZAjjxo3Dbrfz5ptvMmnSpDLHLSgoYPDgwQwfPvys7K35+flIkkRISAirV69mzJgxp3Z1MzIyqF+/PidOnGDIkCG88cYbXHXVVaedP2rUKAYNGkRKSsoVUxakstA0DV3XWbdu3SXFVlaUe++9R2/ePFhav6GvpOuVk+m6MgkJiaZd50Rj3IHjxtg/M31iA6JdaBDz20XqSXuOG898sVW51NJU58MmSyx96rqCyLqhbwf6Kf+t0otdIqqq5gshzqpD5Im5fFEIsbFUWyIwF7dL6/IyYi7zcG8u/CmEODOUq6Tfi0AtIcQoj/fftFI10FtwdiznDOBrYBfuUoAdzxjvQ2CfEGJcyb2oqvov3HGedqyYS1PiEy8OC4sqZr8s+z/Zof2nhYoSckEntmzxLDHtZ/D23kyGp/xpCctKprZNYW5cS+ODH3bpZhGW4N7F7PbuKib+nEahw4VTM70n2WWlItlKc3NzcTjcdcYXLFhAly5dCA0NpbCwkPz8fAAKCwv57bffiIqKOu3cC8lWeqFuqcuXL6dvX3cYUHJyMs2bN6dp06b4+/vTp08ffvzxR/z8/CgqKkLXdVwuF7IsM27cOEaOHFnmmOcrCxIaGkpIiPvdc+ONN+JyucjKcudaK0mcU7t2bXr16kVycvJp515pZUEqE4fDwcGDB5k4cWKV7FaWxfz5C2WnM1Rvo44x5e5gQcEudmy+R3q6WV3pyaZ1feLFtj3fzjUbdspqi1p8PfJ6vX54QJVe7+Xb2jiaRgRvCPRTygqP8kk8lQzaATspJw+IZ2cx35N7pCwGAg978nssBdqrqhp1jr6lScPtlht2RvtZ+T2Aj4ChwIVN2CwuG5a4tLAAJEn53Garsaht7P/sFTvDRoeO8/WaTZ/gnq1pzDhywjx50asR33WM0n9OzdSn/LLPdO8qh6bz8ao99Pzfan7ZfZxCh3fcdc3Ipk2bSExMZN267LtBLwAAIABJREFUdafcTVevXs28efOYN88dcp6WlkZCQgK9e/dmzZo1jBrlLpN74sQJBg0axB133MGAAQO48cYb6dbtr5xqpbOVhoeHn8pWWlxcfN5speW5pQLY7XZ++eWXUwIwIyODBg0anDpev359MjIyaNWqFREREfTv35+bb76ZAwcOoOv6KRFbmooI7WPHjlHiRZScnIyu69SqVavShbaFm5KEPV999RUzZsw4JeQvF599NlOpU6eX3LDhAFOuRubn/8EfW+6TXmxRT3qsSR2fEJg5Lp2/bUhVDsg63z3bjfimNavkOjer9Xjg6mZ5YYF+A6gmZUdUVfXDHQZ2UAiRLITIB46qqtrdczwCuBV3xQM8fceXlONTVTVUVdW/e/J9hAohGpfK7/EOFcjvIYQowF0//QOP0EVV1b8DwZyeTBJPlYP5uAWmhQmx/LksLDzYbKGP1qr1t65Nmw5pdfDg9HNmzAsMbEq7zkv0tGI/BielctxpiYqqYH67SC0vt1j6x4JkU2cvPJJTxCMzNnB96zq8e097agT5EXKFu8p26dLlvNlKO3bsyIoVK85qb9q0KUuXllUq2M3FZistL/6zhFWrVtGpUydq1jz/xLREDAMMHz6c0aNHM3HiRFJTU7nuuuu49957gb+EdnllQVasWMG8efNQFIXAwEA++OADJEnixIkTjBgxAnC7b/bt2/ecQhuqb1mQyqLEBTYpKYnVq1fjcnnn3V1QUMD8+YnS/ff/k7y8HVxMOEZVk5e3jZRtg6RXOsyTnAbG9MPHfWIB9YEd++SXWjRg7qNX89riHcaSLYcrze6GNQIZNzDeHuxvu5MzsvmbmCBPLo8SvhNCvOL5fY6qqsVAAO5SJP1K9fs7bgFZElQ+2lPjHWAiEApsUFXVidtF9X+4ReTiM67/Fe667v+qgK2vAu8Du1RV1YFUoL8nJ8qZ/A94qgJjWngBK+bSwuJ0IjXNvm3Llr+H5uRuPutgvXp9aNXmf8bc9Gz9rT2HFZf18akSRkU25IE6tej94RqO5ZsvLulc+CkSj94QyVPdW+OnyPgppttwvSKpaPzniBEjuPXWW0lISABgy5YtfPLJJ0ydOhXgVKmQxx9//NQ5K1euZOfOnfTt25fJkyfzzjvvMHToUD755BOCgoKq8K4sLgSHw8Hhw4dZunQpJ0+e9LY5ANx2261GfHxL1iX1llwucyaBq1GjK7Hxs/jnnqPGLB/y0LmtTjgfRzczvlh/QP/PNzuVS41Y8VMkEkdcX9Cqbsg7AX5K2TV8LCwsAMst1sLiTPYqStCg9u0/tfv51T7tQHT020armA95Thzm9d2WsKwq+tSpwdCGtfn7tCSfEpYATs1gws9pdH9/NavFMctV1gRUxC0V3LUjN2zYQI8ef5WKaNeuHfv37+fgwYM4HA6WL19O9+7dTx13Op3MnDmTYcOGUVxcjCS5596apuF0ere4u4Ub3aFh6Dp79uzRZ86caRphCfDtt99J2dlOPa7tx6aMvwTIyVlPavIQRrduKA1sEOEz33rfHs/lli27pH6dm0izhl6th16iN8nrfWKLm0UErQvwU96pJBMtLKotlri0sDibZYoSNKF9uwmFICPLwXS8aoVmq3M3t23cTWJmts+s3voarYP8GRfd1Hh5YbKx4/CZGcl9h/TcIoZ9vpGhMzayOyOPAi+VT7GoWPwnwA8//MB1111HcHDwqTabzcabb77JsGHDuP3227nttttOi3mcM2cO/fv3JygoCFVVKSoqIiEhgbZt2xIeHn5Z79PidHSnhu7QyFt1kIyJ24iKipIr4u58uZkyZaYSGtpBat5suGnj906eXIvYPowx0Y2lu+vX8hmBudfuoOuGnXJE3WDj22duMJpFBJ//pDLo066hMaBLk+zQahRnaWFRlVhusRYWZWNzufJ/PXZsRafQ2rcpm/JdxqM79it5VlbQKiNYllnftY2+cP1B47/fppo6zvJCuS2uAW8mxBIeaMVjWlhUJYZLx9ANCtank/vjAQy7e2EnYlhb/ZB+3Jg7d67p3i2NGzdmyCMPsm3bULKzk7xtzjmpU7s7UXGTeD71oLHExxZZJ8U013vUDJUfm7WJ39NOVPi8yDohLBt5vT0kwHY9cHasjIWFxVkob731lrdtsLAwI7os+y+Tg6KeWpll9xuyY79SbC3EVCnfd4zSDhzN48UF20w3+btU9mTmM2Ptfk4UFNOleS103cDPZjmOWFhUFoamY2g69u3Hyfo8Bfv241Cq3qE95aTUuG+sfODgAXJycrxo6dnk5eWhaXD11Y9zNH0RmlbobZPKpNC+j6ICwQOxA6W0wmJjV2GxzwjMr4/nSA7g3RtVcoucRvKhnPPaHuSnsPCJvxXUCvZ/Tpalry+DmRYW1QJLXFpYnJsCf1lZ1STQ/4Gvj+X4nXSZNizG55nQppnRQrZJgz5Lkh1VXADbWxgG7Dicy/Tf9uPSjVOp8hXZZ+ZnFhamw9ANDKdO8d4csmbtpHBDBkZxGe9ql44t1J/W18UZGzZsMN2H7uDBg0RGttZatryNo0cXSmb1viwsTKPYnsaDMfdJqQVFpBX6Tlz8ptxCNuQW8P61UbSoHaL/LDLl8hL9fDKok71Nw/BlgX7Ka5fPSgsL38daOrewKJ/fA2T52S86RBaEWpk/q4THm9SlV60w6cEpSVL+FRCbWOzSmfBzGn/7749oLodhaE5w+c4EzcLCLOjFGs7DeRybnMyJ6X/gOlZ+meKcr/cREhRsdOzY0ZRuKJ9/PkdRlMa0bv2KqVcyMzO/IS31H0yKbU6v2r4VW7w2p4AbNqZK3WLrSQuG/02vFexXZr8nb2rlur51nb2hAbaHAVP+vVhYmBVrtmxhcR78ZGlyhJ9twadtWxSabrnbx7mmRggvN6/P47M2cSDLnK5gVUW31nUJNIok6ZMukDwfnHZwWYXvLSzKw9ANt6hML+DE7BQyx2/DeSi/wucXfP2nfMstt0gBAQFVaOXFYRgGU6bMkhs1vE+pW/cWb5tTLhkZiewTr/Jp2+bcHBHmbXMuiHSHi6vW75S1MD9jxbPdjKh6p9e9vVmtx1PdW+eFBtp6A9ZL2cLiArHcYi0sKoC/LH9b1992t58s1f49u6DaxQR6g3r+NpZ1aG28v0IYy5KPXnG6ff4j7bXAX/8rSXtWSohvYMssUPyhfhzoTlDKXlG3sLgSKXF/dR7KI3vRbnK+3Y+WdeHzfld6IUGd6mkB4UFGWlqa6RbYi4qKyMnJ5/rrniAz81tcrmxvm3RO8vN3ojuO8feY/mzOLeRAkcPbJlUYHZibniU3Dw3g3zdFSyIjj33HC2hVN4RZQ6+2hwTYegMp3rbTwsIXscSlhUXF0AJkObFjeMiwlHx70F675cZ4KcjAz51VbfXODOPdFbuuOLE+oEsTEtqEy9KiYRK6xwPOUQBpP8KGqaC7oFG8+7+Kv3eNtbDwIiWJeor3ZHNy/i7yVh1EO3lp71/n/ly59Z2d5B07dlBUZL6NqYyMDOrWbWDExtzHkSNfSoZh3nCBvPwd4MrmoZh+bMgp5KAPCUyAlVl5UqbTxf+6ReNvU/TX+8Taw4P8RiqytMzbtllY+CpWKRILiwvjb/ku7cfeG3cFpVkC86JZ3CFSD7Xr3DVhrezUrrx30PbXrtNC14yWpY3Tzr1j6xcEnf4O3V4CWwAE+JbrmYXFpWC4dDAM7H+cIHflAVzHy4+nvFAihsTqR5STxuzZs027uPXMM09qxcXr+SPlGdPaWELTJo/QpNUrDNy2l6ScAm+bc8F0DAtiflwksiQtDAmwDfC2PRYWvozpXEIsLEzO7wGy/Mz8+FaFtWym/743JaNbNTKi/APkh6dtuCKF5YNXNyNUdsjSllnluwI77ZD0KXzQBr59CXIOQXHeZbLSwsI76A4N3aFRsCGd9Pc3kvWFqHRhCZA1L1Vu1rSZ3LJly0ofu7L47LMZSkTETXKjRveb/kV58NA0Du97n7kdIukSHuxtcy6YexvULsYm/xoSYBvobVssLHwdyy3WwuICUSRps02S6navHd5uQXqW/xWojy6aO+vV5B/N60uDJiddcQl8SvhiSDvdb+UbknR0a8XiTA0d0rdD0kQ4JqBGUwiOAAyQrQUOi+qBXuRCL9bI//UwJ79Ixb7jRNklRSoLl4Et2F9qfYO7NIkZvbicTidHjmRIN900XDqRtQaHI9PbJpVLTs4mbOg8rN7GLyfzSXc4vW1ShXioUW39iWb1jobZlG7AlfnFZGFRiVji0sLiIvCTpR9CFLlrh7DgZomZ2VbmlQqgBgfweduWvDh/m/H73hNXXAIfgEdvaEn3ZgpS4pMSFzOZPb7bnfgnZTHIflC3DbgcYLPiMi18D8Pljqd0HMon55u9ZC/ejWNvDobz8tR4LN6dTY2bmxuFRXaOHjVnUrGTJ08SGBhCx45DjCNHF0i6bu5wjOycDfjLCkPU3vyclUeGw7zxogA31Arlo5jmeSE25VrgqLftsbCoDlji0sLi4jACZHlJ/QC/vnX9/WqvysqzedsgMxMqy/zYKVr/fO1+4/Pf/7xi3fHnPhSn+33/qkzGjksbyH4Sdn8P6yZA7hGoq7oFpqSAdMU+XgsfwXBqGC6Dgo0ZZC/YRf6aw+4alV7YPDRyHFKbPp2ljRs34nKZUwilpaXRtm17vVGj60lPX2JKEVya7Ox1BCiBDFF78VNWHsdMKjBbBQWwIL61PdSm9AW2eNseC4vqgiUuLSwuHleALH/VJiTwQbuuh27OLbRm9efgx87R2u6DubyyaPsV68c5sntrbmioIS17Wqq0WbTugvRkWP8p7F0NQTWhVgvQrFImFuZC1zScDgfFBfkous1If2e9VLQzC93uXeHhyigkqGM9LbhWqLFnzx7TvsO3bdsu33hjX0NRbEZ29gbTC8yTJ9cSZAs1Ho7uLv1wIpfjTnMJzJo2hW86RxWG22xPK5K02Nv2WFhUJ0wZZ2Bh4WO0KNT0zSNS/qz17fEcb9tiOqbENtfjFH/p9nG/SIWOKoyhMjm73rxB9//6KZmUxKq9UHAEdPw7dH0Ugmq5S5lYQtPCSxTbC5FlhT0b17Fp+RIy0nbz7IxFxonpKZLjgDkSVNnqB1P7qfZMmjSJEydOeNucc9KwYUOGDv07ydsf4+TJtd42p0JEtX7TqNHwASlh8252FZrDpddPkljcsXVBTGjg1BBFecbb9pwLVVUNYI4Q4kHPv224XXeThBB9S/VbAjQQQlxTqu0t4FHgGGADXhNCLFVVVQU+BWoCAcAvQojHzmPHR8AAoKkQQve0PQxMA+KFEMmeth1AXyHEflVV9wMlH3AFWAS8LYQos/aPqqotgH3A00KIjz1tnwAbhRAzzrj/qUKIVzzn/Ao0K7HL028r8DhwG5AvhHjf0/488BjgxF3q9EfgZSGE03M8HvcO9m1CiO9UVV0MtARCgboe+wCeBP4DvCiE2Kiqag3gY+BaQAJ+A0YKIXIqcl/VEdOu0llY+BD7gxW51/jY5oWdfDBLXlUyomlduoWHyg9OTbqiheVLvVX87Mckdi6t+osVZsFvH8GHbWHarbBxGtiz3Zlm9csTy2ZxZeMosuNyODiwYxvfTxrHhKED+Wbce2Sk7QZgf8pWQq9rZJoXgiujEOeeHP322283jU1lcfToUX78cQ3t4sYT4F/f2+ZUiN17/iXlZsw3lnaKolVQgLfNQQLGxzazqyGBa0MU5Xlv23MeCoA4VVWDPP/uBRwu3UFV1ZpAZ6CGqqqRZ5z/oRAiHrcwnKaqqgyMK2kXQsTgFkXnxHNOf+AgcOMZhw8Bo8o5/WYhRDugKxCJW9SWRybwjKqq50oi0AvYBQxQVVUSQuwHDgA3lLK3DRAmhEg64z6GA7cA13hsuspzvaBS3QbiFqsDAYQQ/T3PbxhuER7v+TlzZWcqsFcI0VoI0Qq3mJxyAfdV7bDEpYVF5bApWJEHzOvQyt4i6Ip5f5TLDTVDeKFZfYZ9vpFDJyu/lICvIMvw6DX1DWnFaxeXxOdSSE92lzF5tyV8+SCkLHGXOLFKmlhUMi6HA6ejmGN/7mPN7GlMfvJhFvx7FLvW/YrL6Tit7+pZU6XA2NqKFGSeUPWseUJu2qSJHBl55vzcXPz+++8cOJChd+gwRZck8zy/8ti16w0p/9gSY1nnKLz9/Ti6dSPHzRHhIsym9ANMvZjg4Rugj+f3gcC8M47fBSwDvgDuL2sAIcROwAXUARriFoUlx7af5/o3AX8AEz3XL83XQFvPbug5EULkA8OBO1VVjSin6zHcu4kPneP4QGAsbkH5N0/bPE6/7/txP4szGQU8IYTI9tjkEEL8VwiRC6CqqoRbhD8M9FJVNbC8eypBVdXWuMX9v0s1/wvooqpqqwreV7XDEpcWFpXHN0Gy9Pzijq0La/tdsaGFADTwtzE1toUxZvlOY/2+LG+b41VG3RaDLe+Qwa7vvGeEocPen2HhELfQXPo07PsFXEXg8L2C5xbmQNNcOIrs5J04TtKSBcx84Uk+f2kk2374Fnte7jnPO3n0MAVZWVpwx3rmictx6BT9niklJCQYsmzuqdHs2XNlSWpgREW97gviCACR+rJkP75c/7pTFM0CvSMwn2xa1zWoYe0jYTalB+ArK55fAPd7xE57IOmM4yWCcx5niz8AVFW9Grcb6DHgQ+AnVVW/VVX1Oc/OZ3mUjL8Y6KOqaukYCx14F3jtfDfhEXH7gKjzdP0/4EVVVU+bRHnuvyduIV36XufjFq0lKy33cYYAV1U1HAgVQuzj3FwL7BNCpAE/85egPx+xwFYhxKnPouf3rUDb891XdcXcb1ALCx/DX5Yn1bDZxs+Pb10QJJs+50KVYAO+jY/Sl287qs9JOnBlPgQPNhkeuqquIa0YZZ53rdMOfyyCmX3hgxhYMQr+XAuuYijKdQtRC4tz4CwuxllcTO6xTDZ/s5T5o19l8pMPs+6reeRkZlR4nA3fLlbCrm9chZZeOLnf7SfIFmh07tzZPKK3DAzD4LPPZioNG9wl16t3u6ltLU3qzudlZ9b3+vLOUUaTgMsbB353/VrGiy0bZIe6a1n6zIqnJ56xBW4x9U3pY6qq1sct1n4VQuwCnKqqxpXq8pwn/vB94D4hhCGEmA7EAAtw70quU1W1TH9ljxvn7cASjzhMAnqf0W0ucI2qqi0rcDvnnQ8IIfZ6rjPojEN9gVVCCDvwFW5BqQghMoAdQA9PzKRLCFFuOnZVVXurqrpVVdX9qqpe62keyF87nl9wDqF+sZRzX9US80x4LCyqCcGK/HLzQP9vp8S1vCLTxy6Kb6WlnyjkjSU7rogVuvIYfUccysl9Bmk/etuUsinMgk3TYfpt7h3NJU/AH4vdbrPFee6ssxZXPMX2QjSnk/S9u/n1i5nM/McIPnvqEdbMnkbG3j0XNeaWb5ciBcn4NwurZGsvjYLEfXLPHj2lwMAKecV5jZycHBITv5Ni2vyfFBxsblfe0qSkPC27slcZyztHGQ0vk8C8sVYY76lN84MV5SbcsYO+xlLcAvFMl9h7gVrAPk8CnRacLopKYitvEEL8UtIohDgihJgmhOiH2122tCAtTW/ciX+2e8a//ozxEUK4gP8BL5d3A6qqhnns21VePw//8YxXWowOBHp67NgE1Aa6e46VuMbez9nPqGTXNL9EAAshVnhiKXcA/p7dxLuBNz3jfwzc6rH5fKQA8Z7Y1JJ7lYF4z7Hz3Ve15Eqc+1pYVDVGqE15oGuNkO3/iW5ijvR4l4n/RDU2Wih+8iMzNsgu3WcW1KuEQJvM/R1rG9KKV33jPesogNSvYeEj8N9mMPsuSJoEeekYhkGRq8wkfxbVEF3TKC4swFlcTNqmJFZO/oSJjz/InFefY/M3S8nJSK+U6+z/Ywuh1zc2lWunfccJ9OxirUf3Hqayqyy2b9/Ojh3C6NBhmiHLQec/wSSk7HhCNnLXGt90jjLq+1dt3GiHsCCmxbUoDFbk23HHDvoi04DRZcRHDgRuFUK0EEK0wB37V2bcZQmqqt5a4tqqqmoD3CLt8Dm6DwSGlRq/Je54xDMzF87A7bJa9xzXDAUm4N4BPVmefQBCiFTcwizBc3447qQ9zUrZMoK/hO4i3Dus91F2vCXAO8DEEjdgT4xlyQpSDyBZCNHUM35z3Luj/Stg6x7cGWZfL9X8OrDZc+yc91Wd8Y1Jj4WF7+EIsym33lO/1pHhTeuafpJSGdxbvxb31a0lPTg1STpZaO14vX1nnCFn7jTY/6u3TblwDB0OrofvX4cdi9hxfLs2bss4ko8lU6wVk+/Ix6E5zj+OhU9g6DrFhQW4nE5yjmWy/acVLP3ff/hkyH0sefffpK5dQ3FB5cfmrp49TQqMiTBVYh+AnDm7lPiO8UqdOnW8bcp5WbIkUSqy++ltY9/3qe+ZP7YPlZX89cY3naONulUkMCODApjfoZU9xKY8gDsLqE8ihDgkhBhXus1T4qI5sK5Uv31AjifG8lzcAuxQVXUbsAL4hxDirNUij4C8FVheavwC3M/xNHEkhHDgzkJb74xhVnnKk6zHnYTn8fLv9DTGAE08v/cHfhJClF6sTwQSVFUN8CTp+R3I8LiflsVE3El1klRVTcZdLmSL52cg7pjS0nxFxV1jhwLRqqqmqaqaBkR72s53X9UWq86lhUXV0qxQ0zY/n3owYklmdrV1hYgNCWRZfGue/WIrP6RUPO6quhLib2P7qOuRZ9/pFmk+jH3kJu3DPfOVealubyObbKNt7bZc3eBqbmp6E2qEikNzEKAE4GfV0/QJDMPAWVyMrCgUZp9kf/IW9m/bzKGU7eUm4qkKHhs3XdOScuX8tUdM9X6sNThGPxacz4yZM0y/CB8UFMRzzz1p7N33PocPzzbVczwf7ePnavagePn2Tbul405XpY3bOMCPFV2i7TVstpF+sjS10ga2sLA4L5a4tLCoetoXavqvT6TsD1tx/PJO3C4H4YpM0lUx+vRf9zLuxz2mn4hdDj65P97oU3OfLs3o49txp5JM0agj9E+8i0P5h8rsYpNttKvTjq4NunJT05uIrhVNsVZMgBKAv2KV5TEDuq7jKtaRbTJFeQ5kP8k4sD2Jn6Z/Ktlzc7xqW8dbE+jW7yEj/d0N5hJF/jJ1X+tiLFi4QNqz5+LiSi8nLVu25MEH72Xz5kHk5iV725wLokPHBXpeQKzUZ/NuKct56RuwdfxsrOgSXVjbz/ZWoCK/VwkmWlhYXACWuLSwuDx0KdT0VY/s2Bf6c1b1qjG4touq7TmQw2OzNvm2kKokwgNtbH3tBuQZt8ORLd4259JoN4DMW8cYPRb2rPDE30/2o12ddrSv254u9bsQWzuWmgE1KdKK8Ff8CVC8X0i9OlMiJCVZAglOHingyO5s0vflcGR3NvY8J10TWtI4qlib98aLpvjMPjtjkXFixk7J8ae5Ft/CezVD71zDGDdunKTr5s+i3KNHD66+Opbf192Cy5XtbXMuiA6dFms5/tFyn027pWzXxQvMMEXmm87RBY0D/T8OVuRXK9HEaouqqr1xl8oozT4hxHljDi/iWu2AWWc0FwshynPltfAxLHFpYXH5uK5Q075/MHlf8NrsfG/bUinMaNtCj5JsUp9xv0hFTvNPvi4Hnw3uaPQMTNWlWf1NMXG/FLTBi40Fzkx9TNKYS7qXML8wYmrHEFs71hKclci5hGTG/lwy/8wj93jZpfzCagcy6J9d+PjhAeia90P1+r34utEooJWeNTfVdJ+ZOq911lb9tlpOSkoy187qOXj00SFacHCGtHnLA7K7DKHvEN95mXbC1lLuu3mPlHsRAjNIlljUMaogKjhgTqhNGQ5YE1wLCy9giUsLi8tL9wJNW3bv1rTgTbmF3rblkniueX2GN6zDrR+t4WiOlUkUICLYn02vXIc0tSdk+Gpiwr/IeylNf/G3UfLaI2srfezSgjOuThytaraiUUgjbLKNYq0YWZIJVAJRZNPpjcuOy6GhuQxkRUKxSRTkOMjOLOT4gXwy/yxfSJ6LR97rqi965005Pa0ilQGqlpoNGjHk/Ykc/c96DHvlxd1VBoGxEYTd15qPPvoIu/3CnrE3UBSFF18cqaenzzL27vvI5z48Hbt8o6XLzaQ7Nu+W87WKi2M/SWJu+8jCjuHBy0Ntyv34mrK2sKhGmCtFm4VF9eenEEUZ8GWHVgv7b9kTtD3f/JOVsugeEcbIJnV5cMp6S1iW4sN72+nsXW2Q8YfPTerOolYL/APC5I3pG6tk+DxnHuvT17M+/fSERzUCatA8rDktarSgZY2WxETE0CK8BfWC6+EyXLh0FxISfrIfAbbqseOpazoup46hG0iShM1fodjuJPeYneOH88k6XEB2RiEnMwrJzyqiMtaE80+6jCYxbY30tF1e35HLTj9CQVaWFtKpnpz/m7kS+xSlZBFyoljr2bMny5YtM/3nWtM0ZsyYJz/66FCyczaRlfXL+U8yEVs23q50uup7bXHH1nq/LXvkwgoITEWCSW2b2+PDg9eGujPDWsLSwsKLWDuXFhbeoX+uS5tzx+bdQakFviXOGgf48XNn1fj3sj+Yv/GQqSaC3qR+eADr/nEd0qfd4Lj3d4Mumd7/ZWPLq7QhK4aYYkItIdEgpAGNQhtRJ6gOdYPq0iCkAU1Cm1A/pD5RNaPwx22q4XBguFwgSSDLSIri/vG7PNlsDV3HcDpB0zB0HTk4GJfTQJIlZFmi2O7EnuekILuY3BN28k4UUZDtoDCnmPzsYnKO2dGq2M38untaE9EgW1vw79dM8f83/ta+3Hjnw0b6/5kssQ9gqx1I7WfjmTx5MseOHfO2ORWia9eu9LrlBpKSbqO4+Ki3zblAZDp1/UH7U68r3bUlTS4sJ95VkWBSbAv7TRFhm8NsSk/At75QLSyqIZa4tLDwEi7DGJTv0qbcsXnk/ccqAAAgAElEQVR30K7C4vOfYAJswKarY/QV244abyZWg925SuTLYV30rsW/G9KCh6rFc7GP3KR9sPtL5QtxrprU5mLRrV9qYVMTlewvv8RWt677p3Zt5JAQ909wMHJYKEqNGshhYSjh4cihoe724BDkoECQZZAkJEkGWXKLU0kCXQfDwDCMv353ONDtdvSCQvT8fLT8fPTcXLScHPS8PLSCAnTPT503/qltWnVM2fn7UYoLzOH2WbtRCHe/1IFxDw+gUrZCKwGzJvYBqPVgG+N4WKExffp0n8mI/cAD9+sNG0qs33CnbBi+VpdWpvPVP2l7XLWkAVvTZLt+9t+oIsGnsS3sN0aEbQqzKbcAvukKZGFRzbDcYi0svIRNkuaG2hRlaaeoT31FYC6Lb60dzCyQRi9LqRYCqrJoXCuQrs3DZWniaG+bUjlIMlKNxsqvh32n7nhNJdRwHD+OUVyM89AhnIfKLp3iDSKeetpwOXXTCEuAE0cK0DXdqNO0uXT8wH5vmwPAvh2baXRdKy3rz1zTvV9OfrFLavB6F6Kjo9m1yzc8E+bM+UJ+4YWRmhr9Ty1VjDLdMy0fnU1JPZXO16zSvujQSr93W5pcXEpgKhJMbtvC3q1W2MYwm9IbS1haWJgGn1mBs7CojtgkaVaoTXk8sVNUYVSwuePH3otubDSUbfLQmRtlrYxV5CuZj+9tp5OyVCNrr7dNqRzi7ia3ONc4V21LMxKiBMmuE8e9bUaZGDlZSmCon+k+NPk5Dr1Jm7beNuMUP8+aKgXGRChSkAnXvV06Rb8clfr27Wsoiu/otClTPlfq1UuQ69e/w3R/f+fHxZb1PRTVP9+Y2z5S95fcHtNnCEtrx9LCwmRY4tLCwsvYJGlWmE0ZvtTEAnNgwwjuqlNLemBKkpRjd3rbHFMRWTeEjk3CZOmnf/vOjPM8aPEPGD8dXOVTSTH8bAGS65g5xaWWdVIKCfc33fNM31OgtIjvYprt1JyMo+SfOKGFdKpnSiGU9+NB/LHpXbt2NaV9ZZGTk8PixculNuoYKSS4tbfNuWB03cGW9d2VuMAiZrdvqQXJEp+dLiytGEsLC5NhiUsLCxPgEZhPLO0UZW9tMoHZISyIMZGNeGruFtKOVY/6nJXJxwPaamxfoJFz0NumVBqFDdsZqw6u8imxrAQESq7j5hSXruPHCK7hbzpBkpqUTuM2sabaJtzwzVdK6PWNvW3GOcn7aq9y0003ScHBwd42pcKkpKSQnLzT6NBhmqEoId4254LR9WI2J90sdwh2Spv+1ta4wRKWFhamxhKXFhYmwSZJn4fZlCeWmUhg1rDJfBkXqX/80x59lcj0tjmmo039MGIbhirSqv/4lBArlyouQVIVhPuHI8kyeq75EsEAuDIyCQ7zN10W1PS0HGRZpmaDRt425RRbVyyHABn/FuHeNqVMisVJ9ONFWs+ePTVv23IhLF26TCookPXY2P/5lN0lGIaGM39HUQ3FmWwJSwsLc2OJSwsLE2GTpJlhNuXJZZ2iCmNCAr1tDis6Rmtrdx83Jv6cZr0rymDcvbEaW2Zr5Plaqv9y6Dqc7ceSNYfuO9klW9VohZaX520zzonz6FECQ/1MJy4BCnKKtSYx5om7BNi/YzOh1zUyrQg6OXuX0q5dO6V+/freNuWCmDJlplKzxjVy0yYPm85FuzxkOYD4+GmFNWt2Xq0oQV2xhKWFhamxJowWFibDJkkzatiUIcs6RdmvruE9F6Y5cS11R4FTeu7LrdVnV64S6dCkBlH1QhRp9f9Vq+djj+6lrdj/vU/dU8saLXGdzDLthNl56BABwX6m/L7N/NOutOjQyVRC7udZn0mBbSIUOdhUHrun0E8W4Ug5afTt29e0f3NlUVRUxJw5C6VWrV6Uw8M7etucCqEowXTsOLswPKzddzZb6B2A76x6WVhcoZjyy87C4kpHlqT5oTal37wOrQp61b787mEvtWhAp5AgefDUJLnY5VPzp8vG2HtiNDZM1SnwjaLqFcIHS5AANA1riuvYcdPFNJbgOPAn/oHmFEq7N2TQNLadqeYCOZkZ/8/efYdJVZ0PHP/eMm2nbF92WWCXeui7dBRQLAjWaBILMfbYNXaTaBJNYpKfxkSjMc0SjaJGjUbURKxgA2kionIA6X0Ly5bZNnPv74+Z1XUFdoFdZu7s+TzPPjB3bnnvlrn3veec91BbURFNG5WchX0Adj0rtbzcPE0IkehQ9suGDRt4772FlIz8Oy5XVqLD2SfDCDB69FN1Af+gF0wzcAaQNMWnFEXZu6S6oCiK8jWvpxn6UX8bVrz7zPysQ5bhTc8OcVlhDhf8YxE7qpN/7s1EGFecSVGWz9DevTu1PkOHf9dxU5AAFAQKiGzfnugw9ipaVo6maxhJ2Hi5YUUlLq9PC2bnJjqUr1n0yr+NwJTkLexDBOrnbnXc1CQAb7/9Njt2VEdHjvirlay3gaaZwdgxz9Wl+frOMs3AuUBSta4rirJ3yfmpoihKi0Vphj7xN4MKK67sk9flT22LvG4eEH3sW19YYS/bVNXVh3Ose789OMqCv1jU70p0KJ0qWnq29eamtxzXVJ3ny6V569akvp5FI1G8fleiw9ijcHVDtDDJxl0ue+0VcCdvYR+A2rmbcVmGNXHiRMf9zTz66OOGx9Of/v2uT7rY3a5sxo19PuzzFT5omv7LgKSLUVGUvUvOfjqKorS20m8Yo68v6vFertssuH3NVndXHMStw0slA6xnFm2yX/hoi7MexR9CUwbm0DPdbWgf/DHRoXS6cMFw3n7/Scf97HONjEh0Z1lSX8+spojtC7i0uqrk6w1QvrnRKB5RGl353tyk+tmvW7GEwkkDo5Xrq5MqrtZqnvvCOPKcI1m2bBl1dXWJDqfDotEojzwyS7/00guo2r2Yioq5iQ4JAK+3kDGjnwq7XFn3GIbvZ0DSdo1uIYR4G/g/KeWcVsuuBaYDvaWUw4UQU4EXgbVAGrADuEtK+XJ8/duBi4HW4yymSimrhBCTgT8ALU9a/iCl/Ps+4mm9LxO4RUo5O768Vkp59x62yQG2AVdLKf8qhLgYOFZKeWb8/RDwETAN+DlwJLA7vnlYSnm4EOJ84HfAFsAL/E1KeU98ewH8DcgAPMC7UspL9vpNVRwtqZ/0Korypc1+0xhzdkH2ygeG9GkwuqDu5MslA6Nrt9dwxyufJe2NXDK4+1sDo7z/R4uG3e2v7CTxKUiWbF+S6Ej2W0hPI1nnuGxhNTVbydpyuWbJTnoPL0m6+4F5jz+keQdnJm1hH4DG1VVEd9ZHp02b5rhum2VlZcyZ8zbDh/0RrzfxXZADgSGMHze73u3O/alh+H6KAxLLuKeAs9osOwv4bZtl70opR0kpBfBD4E9CiGNavX+PlLK01VeVECIfeBK4TEo5GJgMXCqEOLGdmO6RUpYCpwOPCCHa+/s+HVgAzIy/fgjoLYQ4Nv76l8AjUsq18dc3tYrz8Fb7+Vf8uJOAW4UQvePL72t1fkOA+9uJR3GwpLuYKIqyVxVB0zj8uJz0hU+M6Bf26p2XYf5R9Laz0fVL/rlYt5xyOU+AY4fkkRdwGdqCP6feZ+eEy1m+01lTkLTwGT49Up7chZXsxnrbG0jO5HLt0p2kpWdovlB6okP5mi8L+4zukdSfSrueWGkMGzrMyM/PT3Qo+23RokWsWbPRKil5xNL1LukU0yFZmZMYM/pfYdMMnavr7nsSFsiBeQ44UQjhBhBCFAM9gU1720BKuYxYwnZVO/u+EnhUSrk0vl05cDPw444EJqX8nFghpJx2Vp0J3AAUCiF6SSlt4DLgXiHEWOAYYq2SHSKlrADWAAXxRQXA5lbvf9LRfSnOk3o3SIqS2uqCpjFtXLr/1RdGDawLmQffyHhez2xOzErXvv/Qh1p1gyrGty93njIgyrt3WzTVJjqUTlc/8NjoaxucNQVJC5fbo0XKKxIdxj7ZdbUka3JpWVBfHY4WDh6a6FC+YeHLzxmByT0THcY+WVVNNH5WaZ988smOHBv49NPP6FY0wxaDfpmQ1tf8/FPtkSP/VmOa/hmapj+XiBgOhpSyElgIHB9fdBbwDO23vC4FBrd6fZ0QYln86+34smFA2+4ki+PL2yWEmEBszOpen77FWxcLpJQL43GfCSClXA7MAd4k1l229ZPH37WKddYe9tmHWNfY5fFF9wBvCSH+J4S4TgiR0ZH4FWdSyaWiOE9TwDROH+T3PP7qmIF1ee4D7zI2JpjGbX0LuGLWEtaVO2e8UCKcNKKALK9uaAv/lnqfmw6dgqSF4fFqkYrkTi7ZXWn6Aq6kbYGr3NasFw0vTbqunR+//t9YYZ++yVvYB6DquVVaTlaONmTIkESHckAefPAxIzf3BD0//9RD+jtaXHRFZLD4Vblh+CYC7x7KY3ey1l1jz4q/bk/b7ketu8UedZDxXCeEWAbcDZwZb4ncmzOJJZUAT/NV11iAB4AtUsq5bbZp3S327Nb7EkIsJ9Zq+WcpZQOAlPIfwBDgWWAqsEAI4TmwU1OSXerdJClK92D5DeOKAo/7d6+NFeEi7/53Z8o2DWYN72v/4fVV1jurk3u8WjK448S+Ueb+xqa5PtGhdL7h32V3427HTUECkJeWhx2NYofDiQ5ln6KVu0hLdydty9baZWVa0chRXTCa++Ct+2QxgUmFSZf4fk0E6t/aop14wom2aSbvGNG9qamp4d//fkkbLH6l+f2DDsERdQaLXzcWFV263jDSSoHPDsFBu9KLwDFCiNFAmpSyI4PXRwGft7POZ8CYNsvGAJ+2s11LojpFStle0j4TOF8IsR6YDYwUQgyMv2exf9V6/yWlHAkcDvxffMwoAFLKrVLKR6SU3yLWVXf4fuxXcRCVXCqKc9k+Q/9Flsu4Yc7YQeFhAd9+bfzqqIHWvJU7rYfeXac+B9px+thepLttQ1vyj6S8+T5Y0dKzrbc2vZ20ic++9M/oT7S6OmlbBFtEysrwhzxJG+eqhTsI5eTqbl9aokP5hnlPPKx5RXIX9gGofXcLZlSzDjvsMEf+La1cuZKlS1fYpSX/sA0j0GXH0XUvJSUPhXv0OGmpaQbGAFu77GCHiJSyFngbeIQOtFoKIUYCPyPWMrgvDxBL/Erj22UDdwJ3HVTAX8UxCAhIKQullMVSymJihYhm7nvLfZNSLgYeB66JH2eGEMIV/38+kE2sqqySgtRNpaI4nFvX/xoyjXNfHDUgPDUr2KFtnhnZL1pT3cRNzy535Bi7Q+3nxxVFeetXNpHkm0aiM4QLhvP2prcd+btQHComUlmR9DfzkZ078YVcSftwItJkUV9bHy0UyTfuMlbYpzzpC/sAVD/7hTFlyhQ9EOi65KwrvfLKf7XqassaPuzeLmkpdrtzGDf2+bqM9DGvmGZgKlDdFcdJkKeAEvaeXE4RQnwkhJDEksYfSinfbPV+6zGXy4QQxVLKbcD3gQeFECuBD4hVbX3pAGP8qRBic8sXsSTyhTbr/Jv2k8vftYl1T92n7gQuEEIEgeOAFUKIj4mN47xJSrn9AM9BSXKabSf9Z7WSgoQQUaB1tbBTgWLgRinlSfH5kh4BSuODyhFCrABOklKuj78uJTbv0vFSyldb7dsmNg/UDfHXNxJ7Mnd7/PW5xKqt2cS6ZsySUt4thHiUPczd1Okn33Umh6PWy79ZuzXw0ObyvSYKt/Yr4OycTKbf8w5ltamZLHWm70/ow6+m9bC1e4ZqRJsTHU7nyyym8aqFHP7k4TixUuzNY2/m1Iqi6OZLLk3q5Dj0rVMI3HCb9cTPFyTtQ91vXVtib1s9137niX8kXYwjpx3PUd+9yN7+f4uSNkFvkX3FiOjqqo08//zzSf07uTdut5sbbrjK2rjxATZueqjTfhf8/kGMHvV42DD8vzcM3204Z6oRRVH2Q9JdQJRuo77NfE7r97DOZuDWfexjJvAe33zC1gh8Oz4p8NcIIY4HrgWOk1KOACbyVTIJe5+7yQneSzP00h/3Ldj4B9G7wdzDLdiJOelcVJDNuY98qBLLDrplWh+LN24nJRNLiE9B8rEjpyAByPfnE9me/A/Amzdtwu0zk/qau35FpVZcMjbRYezR8tf/Fy/sk1zTpezJriekMXjwYKOgoKD9lZNQU1MTs2Y9p/frd62ent52uN+Byc46krFjnqt3ubJ+YBi+n6MSS0VJWUl9oVO6vZeBYUII0fYNIYRGbNLf84FpQghvq7cjwN+B6/awz58Qax3dCiClbJRSPtjZgSfQ+oBplJ6clzH/+VEDwxmtpirp53Nz36De9o+eW26v2JJKPZG6zsVT+uKz6jRt+dNJ31pyoOoHHhud49ApSADyvDl287ZtSX8ta9ywEbcvuccMyg+2kVXQUzfdyVnEce3yRQQm9Uzuwj6AVd1E8ye77FMcOjUJwMaNG5k3bz4jR/4dtyv7oPbVq/Cc6IgRD+w2Tf80TdM7UkVV6QAhxK1tuqYuE0Ls64G8ohwSSX9BVlKWr9WHYdv+/i0sYoPWb9nDe4cD66SUXwBzgRPbvP8AcLYQou1j7uF8c86o1vY5d5NDVAdNY9owv/eht8aJcH+fB68Os0sGWI8v2GC9tHxbyiZKne2GqYWW9vrPNaykv589MA6fggQg2whZ0bLypP+dtioq0DQN05W8l92GcISGcINVMPBQVAvdf04p7AOw69+rtKzMLG3YsA5NR5iU3nnnHbZtrbRGjvy7pWkH8vxJZ9Cg2xv7979pi2H4RgPvd3aM3ZmU8tdteoCVSil/nei4FCV5r3JKqmvdLfa0faz3JDBRCNG3zfKZxOZjgm/Oy4SUshr4J/DD/Yxrb3M3OU3UbxrX5LpdP3x17KDw22MGWys377bvfHWlY1uoDrWrjx6Ap3m3xop/JzqUrjP8dHY37ra31Dq3aF9QTyNS7oypdKLNUbwBV6LD2Kfq8mZ6DRmRlF0Wq8t2UlPujMI+WFD/xhbthONPwIlTk7R47LEndJeriP79btqvJ2yG4ae09B/hgvzTlpqmvwRY20UhKoqSZFRyqSQ1KWUE+D3wo5ZlQggD+A7w8/i8TPcDM+IVyVq7F7gI8Lda9infnDMqZbl07eGgaRxf4HFFPlxXiarf1XFXTy6wtNd+qmE7tmdbu6Kjzrbe3PiWo38rvKZHi5SXJTqMDrGaI1ayJ5ebPqvS+40am7S/9AtfftYITO6Z6DA6pPb9rRjNRCdNmpS038/2WJbFww8/oRcWnm3k5BzToW18viLGj5tdlx4qfcE0A0cCVV0bpaIoyUQll4oTPAocC+TGXx8DLJdS9o7Py1RErHT211pApZSVwDPEEswWvyXW9TUfQAjhFkL8oIvjT7R3vC5DXHpk/7X3zxxV70numiJJ4ebpAld9mcbnsxMdSpcK5w9j7qa5jv6FMF1ePVLmjJZLq6nZ9vqTO7n87INt5BT1NXQjOVvblr/xKrh1PP2Sv7APQPUzXxiTJk3Sg8GOTROVjCoqKvjvf99g2NB78Hp773Pd7OyjGD9udr3XW/gj0wycA6RoJTRFUfbG0TcVSvcgpWwC7gPy4ov2Z16m3wNfVo2VUv4X+BPwhhDiU2ApEGq1fkfmbnKi9QGPWXqUyJvz0tWT6wrSve1v0U3pOlw8sYetvXarltJNvZnFuD1BffGOxYmO5IDp6OgeD5HKykSH0iF2Q72d7C2XdbsaaW5otHr0G5DoUPZq7ceL8B+e/IV9AJrW7Sa6NRydPn26I+Ldm6VLl7Jq1TqrtOQRW9f3VPBJo1/f65pHDL+v0jQDx+i66wFURVhF6ZbUPJeK0r1oDc3Rmxsj1m0X/3Oxb+E6Z9yUH0o/O3EIF4omS/vzhNR++DbjThYVjY5e+NpFjh2HWxwq5sXp/0KOdkZP9z4vvRxdsiRifDI3uce4nv6TUdGV772oL5r9XFIWSgrl5nHRPQ+y/bcLscKRRIfTLj3gIufm0Tz22GNs2ZLcP/v2XHfdldFw+D0++/zGLz83TDOdEcP/FA6FRn5umoGTgOSfG0hRlC6T2jdPiqK0ZXtdxp3pPtdpj10wvuaciUWOHQvUFUwdzhuXa2tzbkn5z8b6Qc6eggSgX3o/IrurHPOE1K7aZXgDyd8ZYrOsNvom8bjL6rKd1JSVRdPGOKCwD2DVNtP0caV9soOnJmnx4IOPGTk50/SCgu/aAIHAYCZO+F84FCp51DQDh6ESS0Xp9lL+BkpRlD2a43Mbo398/OAN955Z2uBzOTrH6DS/OGU4xq51Nl+8mehQupamo4WcPQUJQFGoiEh5hWNu2K3KCtJC7qTvHrnyg23k9x9oaFry3iLECvsUJjqMDqt6YbWWGcrQRowYkehQDkptbS3PPjtbE4Nu14qLr7LHjnk27Hbn/sA0/VeixlcqioJKLhWlO1vj95gjjxmS9/Lr1x8RHpzv3IITncFr6pw1KtvW5vwk9T8XR5xBlcOnIAEoDBQS2bHDEa1XAJHycvzp7qSPd9f2MNFIxM4tKk50KHu1/M054NIcU9gHC8KvbdaOnzEDlyu5x92254svvqC8vDrap/cPqgwjbaKm6U8lOiZFUZJH6t9EKYqyL7VBr+v0gnTfFc9fcXj4+924m+wdpw639Z2f26x3dmteR0RLv2e9ufHNpE9y2tPD34Pmrdsccx2L7NxJWsidlOMY26qrarYKBw9LdBj79MXHC/FPckZhH4C6BdvQG+3o5MmTHfs5m5GRwaWXXlqXkZHxussV7At8kuiYFEVJLo65KCuK0nUMXXsszW2O+vHxg7946Lyx4ZAvOach6Cp+t8m3R2Rp2mupP9YSYlOQzNs0z/HnmufOtiI7djjmPJq3bsXrdzkiudy6utboO2psUidu8x5/WPMOyjT0JJ/epbXqf60xDj/scD0UCrW/cpIRQnD55ZfXZ2Vl3e7xeE4Adic6JkVRko9jLsqKonS5VQGPOfKwftlPvHX91PDoPhmJjueQufPbw21t27IomxYmOpSul9nX8VOQtMg2gla03BlzXAI0bd6MJ80ZE82uXLCNnmJIUg/Grqkoixf2yXNMK3zThhqat9RaM2bMSOrEvTXDMJg+fXrTd77znXKPx3OMaZp3o6YZURRlLxxxkVMU5ZBp8HvMS3OCnu/N+sHEmium9o9ojmhnOXAhr8kJQzM17bVbk/pGutNMvJyPd34cbbacX3vDr/u0SHlZosPosKb1G3B5ndErYOf6GkCzs3r2SnQo+/ThS88agUnOKewDUDVrpT5gwACjV6/k/t4CZGdnc9lll9WNHj36XbfbPQSYn+iYFEVJbiq5VBRlT170uY1hl0/t/8kzlxxWlxvY06TZqeH3p4+wtU0Lomz9KNGhHBL1A4+NztkwJyUSabfp0SNlzmm5tHbtQtPAdDnj0hve3RgtHJLc4y4/eWsOuHBOYR/Aqo3Q9FG5fcrJp1haEj+9GzVqlH3ppZeGs7KyfuTxeKYBzvljUxQlYZxxhVMUJRE2Bb2u8cML0+9/44Yj66cMzEl0PJ0uK83NsQMzNO21n6ZEstUuTUcL9TTe25waRYtMt1eLOKhbLEC02cIbcMYYwe3rwmZxyZik7775xbJF+Cc7p7APQNWLX2jpwRAjRoxIuu6lXq+Xs846q37GjBlr3W73eMMwHkB1g1UUpYNUcqkoyr5EfG7jJ+k+14l/O2dM5S0nDG4y9eR90r6/7jljhMW6d6Ls+DTRoRwa8SlIttZtTXQkB82re9FcLqJVVYkOZb9EmyOWU5LLVR/uoPfQ4Un/4GXeEw9r3oHOKuyDBXWvbtRnzJihud3uREfzpaKiIq6++upwv379HvN4PMOBbvLhqChKZ1HJpaIoHfF2mtscMnN8n/mzr5pc1yvTl+h4DlqPkIcj+qfr2us/S/qb584SLf2e9dbGtxw7DUJr/TL6YYXrwHLW6dhNTbZTksvNK3dhutyEcvMSHco+fVnYZ2wPR7WuhRfuQKu3kmJqEl3XOeaYY5rPPvvs3X6//3S323050JDouBRFcR5nVBZQFCUZ7Ax6XUf3z9NvfPXaI27/0XPLfa98si3RMR2w+84YYbFqjk35qm6TXIbzhzP3vVkpcb590/sS2VVl4bCHpHZDg+3zJ09LVXvqqhsjvYYMNz8reyvRoezTgtn/Mo753mV27bzNiQ5lv1Q/tdo47NLDWLJkCbt3J2Zmj8zMTM4888y6jIyMJW63+wxgR0IC6SRCiCix+TddQAT4J3CPlNJqtc5/gHwp5UQhxHTgzvhbA4AtQD2wHHgEuFFKeZIQ4vz461Ip5fL4flYAJ0kp1wshAsDvgOOITdNiA3+VUj7Y1eesKMnEURdlRVESzvKYxl0Bj3nkXd8duenBc8eEsxx0o9yiMNPL+KKQrr35i5RItDoksy9uTyAlpiAB6BPsQ6S83FEtVQB2bY3mlJZLgPJNDWbRiNKkH8+44u3XwcD29HdOYR+A5s21NG+stY4//viEfI/Hjh1rXX755fU5OTk/93q9R+HwxDKuXkpZKqUcBkwDjgdua3lTCJEBjAHShRD9pJRz4uuXAouBs+Ovz93DvjcDt+7luA8Bu4CBUsrRwAwgq/NOS1GcQSWXiqIciEV+jykmDch5aO6NU+uPH56f6Hj2y/1njLD4bHaUyrWJDuXQmXg5H+9clhJTkAAUBAqIbN/uuOSS3ZWGz0HJ5erFO+g9vMQR9wpffLxQ809yVmEfiE1N0q9fP6NPnz6H7Jjp6elccMEFddOmTVvpdrvHmKb5ByDh3XM7m5RyJ3AJcJUQoqVgwLeBl4CngbP2c5cvA8OEEKL1QiFEf2A88NOWFlIpZZmU8s497ENRUpojLhiKoiSl+jS3eU3I5zrm7tNLNv/tnDH1mWnJf9PcL9fPqF5BXXvrV92n1ZKWKUheS5lz7pHWg+atWx13PtHKCtLS3Y5JgNZ+XI4vENTS0jMSHUq7HFnYB7DCERqXlDerwroAACAASURBVHPyyScfkqlJSktL7SuvvLK+Z8+ed3k8nhLg8y4/aAJJKdcCBtAyeHgm8FT8a+Z+7s4C7gJuabN8GPBx6663itJdqeRSUZSDNd/vMQdNHpDz0LybjqqfkeStmPefPizKJ89G2b0p0aEcOpqOFipMmSlIAPLMzGhkx07HlS6OVFTgT3c7p8XVgnB1fbRXks93CVBTUU512U7HFfYB2P3iFwTTApSUlHRZ7KFQiPPOOy98/PHHr3G73RNdLtcviY1J7DaEED2AgcB7UspVQLMQYvh+7uZJYKIQou8+jnOrEGKZEML5pbkVZT+p5FJRlM5Q7/eYPwz5XNN+f3rJlr9+f0x9dhKOxRzcI8jQgoChvf0bx7V4HZSRZ1DVWJUSU5C0yDACdrSiItFh7LfIjh34gm5HJcUVW5v0Pg4Ydwnw4exnjMCknuCo73BM+H+b9OnTp3fJ1CSjR4+2r7rqqvpevXrd7fF4hhErVtMtCCH6AVFgJ3AGkAmsE0KsB4rZz9ZLKWUE+D3wo1aLPwNKhBB6fJ1fx8dwhg4yfEVxHJVcKorSmd73e8xBUwbm/H3uTVPrTxtVmFQtCPedMTTKR09EqXFuldsDES05O2WmIGmRZnj1SHlZosPYb81bt+INuByV+qz9qFwrGjHKEfcLXxb26Zf83XjbCi/eAXXR6JFHHtlpf6sZGRlccMEFddOnT1/pdrsnuFyu24DUGHjdAUKIXOCvwJ+klDaxRHKGlLJYSllMrLDP/o67BHgUOBbIBZBSriFWDOgOIYQRP7YXRz7mUJSD44iLhaIojhL2e8xrg17XlF99a/gXT18ysa4wI/HzYpb0Smdgnt/Q5t3ZvVotgXD+MN7e9HZKnbfL9GiRsvJEh7HfmjZtxuMzHXXtXbNoB4GsbM3rDyQ6lA5Zs+xDLeDAwj4Au59cZYwfP17PyDi45FjXdQ4//PDoFVdcUV9YWPgbj8czktj0HN2BL94l9VPgDeA14BdCiGKgCFjQsqKUch2wWwgxYX8OIKVsAu7jq3GcAD8AsoE1QojFwOvAzQdzIoriRJptJ1XDgqIoqcXV2Bz9UdS2b7l7jnQ/+sF6w0rQR87caydGi9Y+pWmv3eqoG/uDltmXxis/5LCnDiNVKsUCfDxzCasnTcaqqUl0KPtFz8hgwPvv89cr5yY6lP1y7m/GRt948F5j7dKFiQ6lXYGsbC6+7xG2/98irDrn/c5n/WCYtdkqt5988skDeiDUq1cvTjvttDq/37/c6/WeB6zu5BAVRVH2qnvdZCmKcqg1e1zGHWlus/S6aYOWvfLDKXWDehz61o9xxZkUZfkM7d27u99n3sTL+bgsdaYgAUh3p6PpuuMSSwCrqgoNMN3O+lWs2t6s9xk+0hFdq2srK6je6czCPgC7Zkm9uKjYKCoq2q/tvF4vp5xySsO5555blZ2dfbHX652ESiwVRTnEnHV1UxTFqVYFva7xA/MCN7x45eS6W08c0hTwmIfs4Pd+e3CUBX+xqN91yI6ZLOoHpNYUJAD9M/oTra5OdBgHLNps4QskX8GrfVm3vEIrLhmd6DA6bMHsfxlBhxb2sesjNC4u45STT7E7OjXJiBEj7GuvvbZ+2LBhT7rd7r7EptlwZHKtKIqzqeRSUZRDxTIN/W8+tzFg5rg+z7//46Prvzuml93V07pNGZhDz3S3oX3wx+73eafpaOmpNQUJQN/0vkR27XJEK9qeRJsjlsd/6B6udAb54XYy8gt0l8eb6FA65NO5b2A7tLAPwO6X1uL3pdmjRo3aZ4KYnZ3NhRdeWHfSSSd94fV6j/Z4PBcBVYcoTEVRlG/ofjdbiqIk2vaA15yZ7nNNve3koZ/+75optaW9u+4G8O5vDYzywX0WDbu77BhJa+SZVDXsSqkpSAB6B3sTKStzbHJpNzXZTmu5bKqP0FBbHy0YJBIdSoetWbZAC0x2ZmEfgLqXN+jHTTtO83g833jPNE2mTp3afNlll4V79ux5u8fjGUKrQjWKoiiJopJLRVESZWHQ6yoZ1CN45ZMXT9h1/8xR9XnBb95EHYxjh+SRF3AZ2vwHuuVnXbTke9abKTYFCUC+P5/I9u2JDuOA2Q31tjfgSnQY+213WUTrPXSkY7paznviEc0zIMPQHfi9Bqj/qAy7tjl65JFHfi1BHjx4MNdcc03dxIkT33a5XENM07wbiCQoTEVRlK/pljdciqIkDUvXtH+muc2iY4f0+Mvcm6bWXzG1f9RtdM5H052nDIjy7t0WTbWdsj+nCecPZe7muSk13hIgz5dH85atzupX2lptjeZzYMKz8dNdet/SsY5JLmOFfXZE/WN7OPYBy+4nVxvjxo0zMjMzyc3N5cILL6w77bTTNgSDwVO9Xu90YGOiY1QURWlNJZeKoiSDGp/buCHNbY68bGr/ue/+6KjwMUPy2t9qH04aUUCWVze0hX/rnp9z2f1xe4L6kh1LEh1Jp8sz0iORsrJEh3HA7KpKw4ktl5/P30ZO7z66YTonr1/w4jNG4PCemhML+wBEttXRvL7GOv/8861LLrmktrCw8Kcej2cgsfkbFUVRkk73vOlSFCVZrQl5Xcf2CHm/fd9ZozY/fcnEuv65/gPa0R0n9o0y97c2zfWdHKJDTLiMj3em1hQkLUKGn2h5eaLDOGDRygr86W7HjQUM726isb7Byu8/KNGhdNin8+KFffo7sLCPoRGY3NPy9klvCqUFXnO5XH0Nw7gXSL0/akVRUoZKLhVFSUZz/B6z35iizNtevnpK3W0nD20MeTveWnL6mELS3bahLXnEoe0VB69+wDHRV9fPSbkusQBew6tHKpybXEYqKkgLuR3TvbS1msqI3WvocEfFvuYj5xX28Q7JIv/mcXWhY4s+0D3GWM1lHA8495deUZRuQyWXiqIkq2aXof/e5zb6nT6297Pv/fjo+pnje9t6B9LFn08vjvLWr2wijV0fZTLSdLRQofHeltSagqSFy+XRI2XOvc+ObN9BWsjtyAcfmz7fbfQtHeuoMYxzn3hY8/R3RmEfV2GA3MtL6rLOEhvNdM/putecAnya6LgURVE6SiWXiqIku50Bj3lOyOuacssJQ5bNu+mouunD8ve68vcn9CGgN+naR4878ua9U8SnINlWty3RkXQJw+MlUlGR6DAOWNPWrXj9Lkf+fq78YBs9+g0wNN05tw91uyrZneSFfcxcH9nnDa3LvXTkLnfv4E26x+wP/C/RcSmKouwv51wdFEXp7pYEva4xvbPSTr/79JFrXrvuiNopA3O+sdIt0/pYvHE7RLvvsKRoaWpOQQLQI60HdjSKXe/csbTNmzbhTnM58vq7u6yeSFOznVvUN9Gh7JcF/3k6KQv7GOkeMs8U9XlXj6r1Dsz8te42emm69hfU1CKKojiUIy9uiqJ0Wzbwv6DXJQb1CF70l++P2fKfKyfVju6TCcDFU/ris+o0bfnTSXYLeWiF84el5BQkAAMyBhDdvdtRY/7aatq0CbfXuT+e2qpmq9cQZ427/Oydt5KqsI/ud5FxSv/GHjeMqfcNy75fdxu9NVP/LRBOdGyKoigHwzn1xBVFUb5iAc8EPObzI3uln/v4RePvXLpxl298T49Pe/V6HctRtTs6V3Z/3K5ASk5BAlAcKiZSWWEBjs3OrKoqAFweg+ZG5/2ubllVY/QbNTa69L8vOupnsHrpfK148oho45qqhMWteQyCR/SKBKYURrB5XHcbPwe2JyoeRVGUzqZaLhVFcbKIrmmP+D1mr4n9sn/udruaGXFGmLyhiY4rcSZcxrKdH6XkFCQAhcFCIjudO8dli0hzFCfOdQkgF2yjYNBgA81ZHQTmzXokYYV9NJdOYEphtOAn4+sDk3q+oLuNobrHuASVWCqKkmJUcqkoSipodBn6HzSXL5v+U3/BxW9WM/OpMHlDEh3XIVc/4JjonA2vOapFaX8U+AuIbHN+oSKrKWJ5/c5MLss21mJbtp1d2DvRoeyXLwv7jMs/ZOORNbdO4IjCaMEtE+pDR/d5Q/ea43SveQaw7lDFoCiKciip5FJRlFRSh+G+C1daTwYc+0sufquGs54Mkzs40XEdGpqOnsJTkADkerLt5m3bHH/tspuabae2XALUVTVZvYYMS3QY+23+ISrso7kNglN7tySV/9N95gTdZ85ATSuiKEqKc/wFWlEUZQ/qMNx3xpPMX3PJ3BrOnBWmoCTRcXWtkrPYlcJTkADkGKFopKzcWf0x98BuqLd9Dk4ut68NG8UlYxw3YPTzd97C1i3bM6BrCvtoPpPQsX0iBbeOrw9O7TVb95pjda95MvBJlxxQURQlyaiCPoqipLJaTM9vgPsYdNwV9D/qR+z41M28OwOseSPRsXW6aMlM642NbwDJNuFC5wnqadru8vJEh3HQ7Npqzcktl/LD7Rx/6XBHdr9etXS+1ndSSbRxdecV9tGDLoJH9G7yT8i3sOzndY/5C2BVZ+0/mQkhbgW+B0SJFVu7FLgTuFFKuTi+TjHwspRyePz1ZOAPQCi+mz9IKf8ef+924GKgjNh96i1SytntLK+VUt4thHgUmAb0k1I2CiFygMVSyuL4vgcC9wBDgCqgGrhNSvlOl3xzFKUbUi2XiqJ0B7UY7rtw+wvoPf5yvvuPL7hmeS2lZ4PhTnRsnSacP4y5m+al9Oe6x/RqkXLnF/Sxqyp1p465BNi6ugrdNEnvkZ/oUPbbO7P+oXn6p3dKYR8j20vmtwc2FNw8rt4/Pv8R3W0I3WueTfdJLA8DTgJGSylHAscCm9rZJh94ErhMSjkYmAxcKoQ4sdVq90gpS4HTgUeEEHo7y1uLAhfu4bhe4BXg71LK/lLKMcDVQL+On7GiKO1RLZeKkkD7eOJbADQAtcCFUkophHADdxG7kNvAZ8CVUsrN8X1FiXW9MokVizgHmAN4gCzAB2yJH/pU4Gjguvi+dOBWKeWLXXzKidYEPIE3NAtv6Gim/+Z2pv9mDB/c72bxwwb1uxId34GLT0GydOfSREfSpUyXR4+UVyQ6jINmVVZq/ozeURw8pUp4d2Ok1+Bh5u4dzip4Wrerkt07tkf94/K1mrc3HdDDGHffdEJH9arz9E23bZu/aC7jbg12dnasDlAAlEspGwGklOUAQoh9bXMl8KiUcmnLNkKIm4HbiSV/X5JSfi6EiAA5HVkedy9wnRDiwTbLzwbmSylnt9rPCmBFeyepKErHpfQTbkVJZu088T1bSlkCPAb8Lr7sN0AQEFLKgcB/gOeFEC1dIOullKXxbkeVxBLPCfGnvD8H/hV/vxSIALcCk+PHnggs7+pzTiI28Ca+jCn4MiYw6ZrnuP6zBk78fSOZxYmO7cCk+BQkAIZmoHs8RCorEx3KQYuUl+MPue1Ex3Ewdm5oMItHjnbcuEuA+S88tf+FfQyNtFF59LhhTG3OeUM3ewZm3qi5jB6627iZ7plYArwG9BZCrBJC/FkIcWSr92YJIZYJIZYB/221fBjQdiLexfHlXyOEmEDswWtZR5bHbQTeI/aAtbVhQGo/fVOUJKCSS0VJnG888ZVSbm2zzjvAACFEGnABcJ2UMhpf/x9AI7EWyLbmA4X7OHYeUEOsZRQpZa2UsruWxv8Eb+gsXGn9KT37T1yxoI6znqqjcEyi49ov4QHHpvQUJAB9gn2wGhug2fkJdPOOHfhCLkePjV29eAe9h4905H3E5+/NxepgYR89zSR4dO9oz1snhDNO6b/AlZt2pu41izRN+ysQ7vpok5eUshYYA1xCLNH7lxDi/PjbZ7d6oHnCfu76unhSejdwppTSbmd5W78FbmIf97lCiBeEECuEEM/vZ2yKouyD6harKInzGvBzIcQq4A1iLYvz2qzTUmVwALBRSlnd5v2Wp71vtiwQQhjAMcDD+zj2x8AOYJ0Q4k3geSnlSwdzMilgKy7fjcDtDDruIvoecSsVa3zMuzPAqv+BncSNTJqOEeqZ0lOQAPRL70e0ardNChQsat66hZDf5cjErMX6FeV40gZrgcxsanc5r6vy6iXztb6T917Yx8z1ETyyV0NaSS521H5B95q/RVV9/Yb4A8+5wFwhxCfAee1s8hmxhLT1MIwxfH2alnuklHfvYdu9LW8b0+p4EnpGq8WfAke0Wuc0IcRYYomqoiidxNEXNkVxsnae+M6KXxgnATd2cJe++DbbgR7A6/s4dhSYAXyXWOGJe+IV9xSoRTf/iCfQk56lF3HaX1dy/co6Jl8fxZ+b6Nj2rOQsKhsqU3oKEoCiUBGRinIr0XF0huZNm/H4nN1yiQXh6vpooQPnuwSYN+sRzdMv3dCDrQr76OAdmkXuJSNr864eVZ1Wkvd7zWUU617ze6jE8htEzMBWi0qBDe1s9gBwvhCiNL6PbGK1Bu7q5PB+zdevn08Ck4QQp7RaltbJx1SUbk8ll4qSQFLKqJRyrpTyNuAq4Dvxt1q6E50qpdwEfAH0EUIE2+yi9dPe+nj3oyJiLTtXtnNsW0q5UEr5W+CsVsdWYiLAM3jThxLMP5rJ1z3DdSsaOOvJOoqnJDq2r4mWzLTe3PhmEjetdo7CYCGRHTtT4jybNm7E5XV+L+byzY160YhSR467DFftihX2GZtv6UF3fH7KieGs08UKT7/0q3S30UNz6T8l1stD2bMA8JgQ4jMhxHJgKLHCPHslpdwGfB94UAixEvgAeKSze89IKT+l1RhLKWU9sToHlwkh1goh5gM/Be7ozOMqSnenusUqSoKIWDk9S0q5Or6o5Ynv8LbrSinrhBCPAX8QQlwmpYwKIc4l9tT1rTbrhoUQPwT+I4T4s5Qysodj9wTyW6r10bGnzd2VDSzEG/oekMGgGedSPOV6GmuyWfDnNJbN0hNdZTacP4y57/wz5R8W9kjrQfPWDSlxnlZ1NbYNLo9Bc6MjczMAvlhapo0/udSRPxNN01nz0YfG2ONPJXR073rb4mndY/yR2LABpQOklEuAw/fw1tQ2662n1bUtPq/kuL3s8/YDXS6lPL/Ne99u83ol+z/+U1GU/aCSS0VJnABwvxAig1gr2RpiXWSf28v6PyE2NmSVEMICVgKn7amggZTyo/hT5JnA43vYlwu4O55kNhDrlnvZQZ5Pd1CFbtyHN3Q/3tAkjrz5Oo7+2QmseT3Koof9rJt76MdmZg/oFlOQAOS5s63I9oWOTGT2JNocxRtwOTq5XLO0jKPOGaT5giHqa9oOCU9OgaxsRhw9PVI6/cQm3TA2o/NPTTfu02JFzhRFUZSDoNnJXKRCURQl+WVhRc+mqfYaok35LHrYw0ePm+zefGiOfsLdfNhrRPQHr1/s/D6W7XjjxJcikbv+YlbPnt3+yg7Qd+FSa/afVuhlG52d05z76zHRtx6531izeEGiQ9krw+Wi36hxlE4/qbbnoMG6FY0+7fb5/gR8lOjYFEVRUolquVQURTk4lejG/XjT7wdGc9hVlzPp2u+x7aMoH/49iHwFIo1ddvDwgGOic+QTKZ9YAvh1n1ZZXp7oMDqN3dRs+wKu9ldMcru2N+u9R5RE1yxekFy/h5pGr8HDGH7UsfWDJkzWopHmT7yB4J+BZ4G6RIenKIqSilRyqSiK0nmW4glcDPyQPoedRu6Qazj1gRJWzYny8dNpfPEWRJs672jxKUje3fJu5+0ziblNrx4p39Oc6c5kN4Rtbwokl2s/LtdGTh2VNJVvs3v1YegRRzcPP2pas2GYO0yP52+Gac5y4T1E3QkURVG6L5VcKoqidL564El8GU8C+Qz91nfoN/ViDM9gVr5ssfxpH2vngfWNWkv7Jz4Fyfa67UlzY9+VTLdHi5SlUMtlTbWWCsmlXLidKWdM0l1eH80N9QmJwZ+ZxeDDj7BKph1fF8jMjqDxqMvjfRRYnpCAFEVRuimVXCqKonSt7Wj6A/gyHwAKGf6dMxh43A/QzX589iIs/5eXDe+Btf9FXaIlM+34FCQpn1x6TS+ay0W0qirRoXQau6pS9wZ6JDqMgxZpsGiorbd6iiH6ho8PXWEpbyDIgLETGX7UtJoe/QYY0Ujzi540/4PAO4BzqyQpiqI4mEouFUVRDp0t6MY9+DLuAYooOfNMBp94EZrWmxXP63zyjIeN8ztccbY+f5jdHaYgAeif3h+rru7QV+PtQtauXVogvU8USK6xigegamdE6zNshLXh46Vd+vuYlp7BgHGHMfSIo6t79OvviTQ2zfUGAo8AL5lud2KaTRVFUZQvqeRSURQlMTagm3fhy7gLGMCos89i+LcvxLZ68MlzJp8842bzor0nU9kDcXWTKUgA+ob6EqnaZQEpk0w3l5WR1sed6DA6xYYVldqA0WPtd598rNP3HcrtwYBxE+0hk6fW5PQpckeaml7z+gP/BF41XW5VmEdRFCWJqORSURQl8dZguO/AcN8BDGb0eTMZeeb52FYu8n+w8mUfa+dCU+1XW0y4lI92Lo02W82Ob/XqiN7B3kTKylOn2RKIbN9OWjA1ksuV87cx4eSJuulyE2k++KJVuUV9GTj+8OjgyUeGA5nZWNHIy540/1PA66bL3XDwESuKoihdQSWXiqIoyWUlpvs2TPdtwABKzjyRQdO/h9tfytaPGvj0hSCr5mjhAcdEX+smU5AA9Az0JLJqe0oll81btxLyu1KiJba+ppnGcIOVP2CQvvnzFfu9vduXRp8RJfQfM6Gh3+hxUdPlqtV0/RmXx/ss8AF41BhKRVEUB1DJpaIoSvJag6b/kbSsPwJB+kw8lryhp3PMbSegkT46b3TztrptrsXbF9MQTe3GnDx/Hs1bP02pZLpp0yY8aWbKFGOqrojQa+hwe/PnK9o/J00jr7gffUeNtQaOO6w2p3eRt6mhfok3EHxW07Q5wOdASj1MUBRF6Q5UcqkoiuIMNcALeEMvAHoaTJjRd8axU3pN+Y7P9A35rOKzhjc3vhl8f8v72uqq1YmOtdPlmZnRyM6ylEoumzduxOVNncvwps926X1HjY0u+PfTe/w5+ULpFI0cxYCxE+qKS8YYYFdoujHb7fXOBt7xuVzhQxyyoiiK0slS56qmKIrSfVjAfFM356d70n8FhErzSo8emDnwW5eVXHZCxIoEPtz2ob1g2wL/0p1LWVu1FtvhjUCZeoD68tSZ4xLAqq3FtmxcXoPmBuf3+vx8/nZGHTfW0A0DKxrFk+ancPBQ+gwvae47amx9KDfP3dzY+L4vEHwWmAOsT3DIiqIoSidTyaWiKIrzVQP/8bv8/yE25+WA44qPO/KwnodN1zTtCB09fXnZ8sYPtn0QXLpjqfZpxadErEiCQ94/PsOr1aZYcgkQbY7iC7hSIrlsbogSaWq2j7/y+mhe3/7h9Nwe3qaG+o89af5XdMN4C1hgutzNiY5TURRF6ToquVQURUktNrAaWB10Bx+KL+s5sefEySNzRx4TsSLHek1v79W7Voff3/p+YMmOJcbHZR9T15zcMzq4TI8WKS9LdBidzmqOWF6/S68ud96Y2VCOj4IB6fQSmfWFIjOSFnS7mpsj6wYdNnm2rhsvAYt8LtfBl45VFEVRHEMll4qiKKlvK/BMmivtmfjr9GE5ww4bmDnwyDPFmTPSzLShW+u2NszfOt+7ePti94qKFWyp3ZLIeL/B8Hi1SFnqtVzaTU22N+BKdBjtSgu5yS0K0qMoZBUMSK/N7RN06YbeGI1YH3j9rleB94BPDJfbWU3iiqIoSqdSyaWiKEr3sxt41W24X3Ub7p8AnqJQ0Zjewd5TZvSdMcOtu0s0TUtbvWt1w0c7P0pbUb7C9Xnl52ys3piQsZuZnkw0TcOqrW1/ZYex68O2N5Bcc12mpbvJ6xMk76tE0jRcuh1ptFa4PMY7hktfCCwGNrg8hrMH8yYpIUQU+IRYN/cocJWU8oP4e5OBPwCh+Op/kFL+vdW2lwDXx19WA9dLKd+LvzcXuFFKuVgI0Rd4DbgKeBd4EBgZP2YVMENKudc/OiHEqcALwBAp5cr4smJgHfBDKeX98WV/AhZLKR8VQjwKHBmPywcsAG6RUm7ex3HWEytoZgO7gHOllBvafJ9aPC2l/L/4eRYA9fHld0gpn+vA+g1AE3CxlHJZm+O39F1/R0r5w/i5TAP6SSkbhRA58fMsjm83CLgXGBjffg1wNTAEeDH+fWpxo5Tyjb19DxTFSVRyqSiKojQCH+ia/kGGJ+PO+LIeI3NHjhqeM3xsdVP1ES7dVWrqZvq63evqPyn/xPN5xefeVbtWsXrXasKRri3y2T+jP9Gami49RqLYtTWaL0Etl5oGwWwfWT395PUJ7imRnBdPJJcAG0yXSiQPoXopZSmAEGI68FvgSCFEPvAkcKqUcmk8oZkjhNgipXxFCHEScCkwWUpZLoQYDfxHCDFeSrm9ZedCiF7Aq8ANUso5QoifADuklCPi7wugvfGxM4m1WM8Ebmu1fCdwjRDib1LKPXWLvime6GnAtcBbQojhe1m3xVHx8/kF8FPg4rbfpz04W0q5uM2ydtcXQlwA/I5Y4vi14+9hmyhwIfCX1guFEF7gFWKJ/UvxZVOB3Pgq70opT9pLHIriaCq5VBRFUfZkB/CqrumvZngyWpZlDc4aXDI4a/DI6qbqibZtj0lzpRVXN1Y3yl3SWlG+IrB+93p9Y81GNtVsorKhslMCKQ4VE9m1ywL0TtlhMqmqMLyBAptYa1GX0A2NUI6PzPw0sgr8dk6fYF1Or4AVzPKmRSNWVTRir3J7jPdUIpm0QsRa7ACuBB6VUi4FiCdcNwO3E0tmfkQseSuPv79UCPFYfLufxfdRAPwTuFVKObvVsg0tB5RSyn0FJIQIAJOBo4CX+HpyWQa8D5xHrDV0j6SUNnCPEOI04HhirXntmQ/8sAPrHYz5wE0dXPde4DohRNvz/B4wvyWxBJBSzoUvk0xFSVkquVQURVE6qhJ4G3g75A79Mb7MyPZlDzjcd/jI8fnjR9Q215YAjufBWwAAGiBJREFUwmf4eqNhbq/b3rBu9zptTdWatA3VG4xNNZvYVLOJsnBZh7vY9gr2IrJzZ0oml5HKXfgziyzgoObw1A2NQKaHQJaXjLw0MvPTmnN6BcOZ+Wm6L+hKizRZ5dGovdrl0ReZLmM58Cmw0jD11GwSdj6fEGIZ4CWW+B0dXz4MeKzNuovjy1veX7KH989r9fox4KdSyudaLXsEeE0I8V3gTeAxKeW+Jsz9FvCqlHKVEKJCCDFGStn6uHcC/xNCPLLPs4xZCgymY8nlDOA/rV63fJ9a/FZK+a/4/2cJIVq6xR4jpaxoZ/29HQPg7XiXWoh9b+6J/38jsdbbc4gl2S2G882fQ2tT2sTxHSnlF/tYX1EcQyWXiqIoysGIAhKQpm4+26qVEyCrKFTUvyhU1P+IXkcMrGmqKbFtW3hMTx9TM9N2hneG11evZ03VmrSNNRvNHXU7KKsvoyxcRmVDJVE7di9XECggsnp7l7XsJVKkrAx/cftjLj1+k2CWl2CWl0Cml1COtzk9L60hlOO1Ahkel8treiJN0V1WxN6q6XzuSXN9ROznsgr4wu3TG7v6XJRO1bpb7GHAP4UQwztp328A3xdCPCqlDANIKZcJIfoBxwHHAouEEIdJKT/fyz5mAi0PmJ6Ov/4ymZJSrhVCfEisBa89HfnbflsIkQXU8lULLHRut9hZQgg3EADarrO3brEQ67L8IrGW445S3WKVlKWSS0VRFKWrVMa/FumaTronvfV7wcJgYf/CYOGAw3se3r+2uXZ4xIoU65re0224c9yGO1DXVNdQ0VDRnO3N9rubt+u5115jRSoq9GhFJZGKCqKV8X9raqDZYdMnmiZGKITd3EQox6f1LcnBF3TjC7pIC3maAhmexrR0t+XP8OhpIbfPtmmONEW327a90TD1NW6vuYpYq0nL1za313T+ZJnKN0gp58fHVuYCnwFj+Hor3xhiLdG0ev+tvbwPcBexlrZnhRDfklJG4sepBZ4HnhdCWMAJwDeSy3iSdzQwQghhE2t1t4UQbbuS/gZ4DpjXzimOItZaui9HESsyNAv4BV8VLOpMZxNLkH8H3A98uyMbSSlXx1shz2i1+FNihYsUpdtRyaWiKIqSCDXAMmCZpmkE3cG277tCnlBeyBPqCQxmUCjTM3BguhUO97abmnoB+Zph5Gpud4bmdqdhWbbd2NhsNTZGrXA4atWFbauuFqumVovWVBtWTY0Zra52WXV1ulVXh1VXh93UjB2NQjSKHY1gR776P/ZeuuxqGprLje71onk9aB4vuteD5vGge7xoPq+l+9Iiepovqvt8lub1WbrPa+lpfoz0EHooZOp+v0tzuUy7qSlsRyJ1Ec20jjpn8Cpd17aabmOTYerbiY1bKwM2A5uAatOVcr2ClQ4QQgwmlsBVAA8AHwohno+3NmYT64L6y/jqdwF3CiFmSCkrhBClwPnAhDa7vZZYYaCHhRDnA4cDn0kpd8Vb74YCc/cS0neBx6WUl7aKcR4whdiDDgCklCuFEJ8BJwOL9nBeGrHqqQXEigvtk5QyIoS4FvhECHGHlLJzBnV//Ri2EOJnwBdCiMEtVXA74Nd8veXySeAnQogTpZSvAAghjiD2sE1RUppKLhVFUZRk1AxsiX8tAtA0DcPvB7+/7boauu7RTDOo+/1BsrKCQMtXoNX/g1ZTU4bd1JRFNJphW5YHcAEGNi7ARMOML9tbVz2bWHXdMJoW1jStDt2o1VxmneZy1WiGESY2/UE9sWkNWv5fx1ctuZVAjeb12nCQgy2VVNV6bKAGnCeljALbhBDfBx4UQgTj793bUjhGSjlbCFEIfBBvVawBvi+l3NZ65/Ek6jzgZWIJ6SfAX+IJn04sUfr3XmKbSSyhbe3fe1n+a+CjNst+F0/g0ohNRXJUO5ViW8e9TQjxFLECRb/im2MoX5VS/ngfu2h3fSllvRDi98SK+lwUX9x6zOVyKeW5bbb5VAixFBjdah8nAfcKIe4l9nm2HLgGyOGbYy7vaDMGVlEcS7P39nRWURRFURRFURRFUTpI9bFRFEVRFEVRFEVRDprqFqsoiqIoiqJ8TXw8554K7bRM69HZx/sQ8LRZfI6U8pPOPpaiKF1HdYtVlG4iPl7kE2IPlT4nNoYnLISolVIGWq13PjBWSnlV/PUlfFWZrxq4Xkr5nhDiBaAvsTFtucC6+DpXEJtX7S7gJGJj1D4DrpRSbo7vswdwDzCR2OTgTcBdUsoX4hNMvxjfnxd4WUp5Y6v4coBtwNVSyr+2Wr6e2PgiG9gOnCul3B5fPraljHx8/zcSm2z8BaBESlkff+8V4Akp5VP7/Q1WFEVRFEXp5lS3WEXpPuqllKVSyuHEkrnL2tsgXpDgUmCylHJwfJsnhRD5UsrT4vOF/YDYnF2l8a8PiJWgDwJCSjmQ2ITUzwshtHjBiP8A70gp+0kpxwBnAb1aHfrd+L5HAScJISa1eu90YkUgZu4h5KOklCOJJbe37OvcpJSfEiu7f2v8XE8FXCqxVBRFURRFOTAquVSU7uldYEAH1vsRcFNLq5+UcinwGLFKfXskhEgDLgCui1c3REr5D2IVNo+OfzW1bnWUUm6QUt7fdl/xFsVlQGGrxTOBG4BCIUSvttvEvdPB8/slcHq8XP//7eu8FEVRFEVRlH1TYy4VpZsRQpjA8f/f3r1H2VXVBxz/ooCCARW65KFgQOMPBAIYBFQQIqJoqRBAyYDSUFvedYGASIOKD0AhEFAiVAvik4cir9QKFkjF8lCQEArlh0oQRKC+AgRDCJD+sfclJ3dm7szkZpLAfD9rzco9+5yz9z53MrPmd/fev82ifcXaU7OvBVxZX29G2VS66Vbg7zs08Ubggcx8vI/7NquvfznIvr4aGEMJFomIDYD1MvPnEXEJsC9weh+37k6ZAtzSTCM/CrgHoE4LPqbWf0Zm/mow/ZIkSVJvBpfSyNEMIm8Azquv59UpqMCiNZfLqlMRMQ3YgTKa+dZavGNE3EEJLM/MzEdq+b7AJfX1RcD5LB5ctoLIWcAJjfLxfay5BCAzr4qIOcBXl+qDSZIkjTAGl9LIsVgQOUh3A+OA6xpl44C7OtzzG2DDiFgjM59ou296fb13qzAzD69Jem5tXHtDZu4eERsBN0fEJZk5kzIldt2I2L9et35EjGmMOD4fRA7Rc/VLkiRJS8g1l5I6ORX4Uk1JT12bOIkOo3yZ+SRlXeYZEfHSet8BwOqUIPU64OURcWjjttX7qWs2ZS3kcRHxJmBUZr42M0dn5mjgFPpO7CNJkqRlzOBSUr8y80rK1NMbI+Ie4OvAhzPz4QFuPR54Crg3In5FyfA6ITMXZuZCYE9gp4iYHRE/pwSjx/VT17nAOylB5GVt5y7F4FKSJGmF4D6XkiTpRaPOtLi2Hq4LPAv8oR5vCdxBWRY0G/hIZs5p3DsTuCczJ9bM1w8CGzUTlEXE5cCFwGrAacBDjeb3A/5K2Z9380H2d2XK3r3nZeYnG+UzKLM1tqnH2wBTMnPnxn7A91FmfjxK2St4Ov2IiBOBuZk5pa18T0rm7FWAZ4BPZebljfPHULacegpYAHwlM79Vz3Xad3ibJVymIOkFzJFLSZL0opGZf2rtu0uZ+TC1cfxkY7/fP9PYfigiNgVeSkko9orM/CtwNTChcc0rKQnIrqpFFzf2+N0qM+9egi7vCtxL2RZppbZzr4mI9/Vz3w2ZuXVmBvAx4OyI2GUoDUfElsAUYI/M3BT4ADAlIsbW84fU/m1b379dgGYfO+07LGkEMriUJEkj0U303kP328A1wB617EJgYuOaCcDVNfBcWnqAs4AHgLe1nTsNmDxQBTXh2eeAI4bY9jHAyXV9e2ud+ynAsfX8vwCHtkZuM/PxzPxmW98H2ndY0ghicClJkkaUmmxsFxbt6Qtlq6OLKAFlayTuauAtraRmlEDzwuY9ETGz8bXaEPvxcuDdlJHQZrstNwFPR8T4QVT3S2CTobRP/3sZbxYRawJrZOZ9fd3Y3HeYskXUvkNsW9KLkMGlJEkaKVr7/T4CrAP8BJ5fz/jHzHyAsl5z64hYKzOfpgSg+9T1hVtTAs6W9mmx84bYn92B6+t9lwJ7trJsN3yBxfft7U/7lNrh1r7vsFNjJRlcSpKkEaO13+/rKcFYa81lD7BJTUTzG2BNFu3H25oauw9wRWYuWIr96QHeXdu9DVgbeFfzgsy8jpI8aPsB6toa+N8htt/ay7hpHHBXnQo7NyI27ufeHmBS7fuVwNiIGDPE9iW9yBhcSpKkEaWumfwYcHRErAp8CNiisYfuHiwaiZsBjKEEohf2rm3J1GmnOwIbNto9nL5HAL8AfKJDXWOBTwHThtiNKcDxETG61jOass7y9Hr+FGBa7SsRMSoiDnDfYUn9WXl5d0CSJGlZy8zbI2IWZV/ehzLz943TPwXeHBHrZebDEfEDSgD6X23V7BsROzSODwN+D0RE/K5RflRmfr/t3gnAdZk5v1F2BXBqRLysra8/iog/sLgdI+J2ylYk/wd8LDOvpbMTIuLIRr2vi4jjgKsiYhXKViOfqAmCAM4BRgG/iIgF9fzp9L/v8MWUxEIAsyLiufr6ksz8+AB9k/Qi4D6XkiRJkqSuOS1WkiRJktQ1p8VKkiQNo4iYBryjrfiszPzGMLQ1GfhgW/H3M/Okpd2WJLVzWqykYRURczNzVON4ErBNZh4REScC/wQ01xLtnJlz6rVnUv5I2iAzn+vj/vcCX6r3vRF4CJgHzALOB47JzN0bbV8ATM/MH3To798ADwP/nJnnNsrvB27LzL3r8T7A7pk5qfbpNOB3lPVJ9wGfzcwbO7RzAbAT8FgtOj8zv1zb2Y5F2x2sCzzbeI+2BeYDZ2Tm0bWuYyjJNU7s7z0Fnga+DoylZMmcA+yWmXPrH6P71XaeAw7OzFv667skSVJfHLmUtLxNzcwp7YUR8RJKwosHKUHY9e3XZObV1CAsImZQgslb6/HOS9ifDwI3UxJWnNt2blxEvDkz7+7jvosz84ja9njghxExPjM7bQ1wbD+B7rN1uwRqsDi3+R5FxHxgr4g4JTP/2Mf9vd7TiDgeeDQzt6jHASyIiLdR9tp7S2bOr8H1qh36LEmS1CeDS0krqp2BuyjZB3voI7gcJj3A0cD3IuJ1mdnM+Hg6MBnYv1MFmXl9RHwNOAg4ahj6+AzwtVr35EHesx7w29ZBZiZARKxH2Tx+fi3vK1jVi1hELGToI+HXAwdm5syIWJkyEn5IZn6n1nFbve8h4DxgA2AV4P7MfP8A/TkS+CKwTmY+VstabX4gM6+qZdOBKZk5o364tB5lVH9V4D+BE1qzIDo893cz88P1eGXKrIVb2mY8XA6sm5nbt93/ccrP+ALKiP+1wHGtfTAjYivgduB9mfnjWjYB+ExbV8YCf0vZo3J6Zm4+hOedV+v4dWbuUz80+lfgVcDLgBsy86D+3gNJWtoMLiUNt9UiYmbjeC3KhtstR0XEh+vrv2Tm+Pq6h7Kn3BXAyRGxyhJsXr5jW9sbAtP7uzgiNgDWy8yfR8QlwL4s2u8N4BLgsIh44yDa/iVw8ADXnBYRJ9TXH8nMOwdRb8s0Sqr/U/s419d7ej5wTZ3Oey3wzcz8FXAN8OmIuJfyB/nFmdm+3YJe3JZkJPy/gbcDM4EtgXvr8Xci4hXAG4A7gK8CP8nMs+p9YwfRnx7gF8BeQHNN4u8oH6Zc1c99+2fmrXXfylMovzt26tDOk8DmEbFaZs4DdqUEw83nfBUwDpgbERtn5n21/BDgPcD2mTmntvlxYDVKsNl6jp/Vf38MkJmX0djCIyIOonxYdTXl91PToJ63rezLlO/XFbX+LTo8vyQtdWaLlTTc5mXmVq0v4NNt56c2zo8HqH+ovR+4PDMfB24B3rsEbd/Q1vaVA1y/LyWABLiI3huCP0tZW3n8INpeaRDXHNvo31ACS+r78i3KRvDter2ndd+6jSn9X4uyb92mmTmX8sfzQZTRqYvrGlKNHM2R8MG6kRJMUv89F9iqHm9LWZ/8LGV07fnR/8yc1anSiHgDZd3yCfT++bsDeCwidu1UR2Y+DXwC2DAithzgOX5EGTWERR9oNe1FCe4uAiY2yicDh7ZGRjPz6cz8Yv25JCJWokyxnwTsGhEvb284It5E+X34kdaa8jaDet427e/3kH6vSFK3DC4lrYjeS5nWdWdNcLMDvf/QHA49wKTa5pXA2IgY03bNt4F3Uqb5dbI1ZZrbcDoT+CjwisFcnJlzM/OHmXkY8B1KAE9mPpuZMzLzM8ARwN7D1WGtsKYB+0fEK/s4d1REzKxfrenprZFL6r8/BeZHxBr1uJXMahpwXkRcHxGTI2L9AfoxkRLI3UBZGrxO2/mTKIFnRzWwvQPYZIBLLwIm1uBvLOWDrKZWwHlhfU1ErEmZNjy7Q71vB2Zn5m+AGSwKYKl1rAJ8Dzg6Mx/oUE+n5/1u4/tyWi2bClwXEf8REUfVkVdJWmacFitpRdQD/GNmXghQp9nNjojVh6vBOoowKjNf2yj7bO3L51plmbkgIqYCnwSu66eunSgjgeP7Or+0ZOaf6/Tdj1KmvfYrIt4B3J2Zf6kjw28GZtQ1Ws/VKbJQRp9+2189w6mvrLWUNWunUpIOLQTuBg5vrYWNiHUpQfZbKev+HgWOpGTHnZ6Zmzfq75h9eBk84gorMx+PiNZI+Ly2072mxWbmbyNi1fr+bwIkZSrrdpTA6iv1uqsjYmNgN+B9wO0RsXlm/oG+9QATMvO5iLiU8v06u9HuTyOCiNhhEI814OyBzJwVEaNruz9qnquB7RjgZ5m5MCIWRMTmwANt17WyVr8K2K9mie6hBK7Ufw8ALm3c9nngrsy8eID+dXreXtNiM/MbEXE15f3eAzg4IrZsramWpOFmcClpeWuuD4QSXOwGHNIqyMwnI+JnwN/VokkRsWfjnsUSbSyhHhproapLKQmFPtdWfh69RxP2rX8Arg7MBvYeIFPs0nI6ZbSxqf093ZOyBu6cOl3vJcC/U57vLcBX6gjHM8CvKYHxMtUha+3JwBpAZOazEXEgJRPvdvXWyyjrRyfWerYE1qFkGW7WP2D2YXEmZa3wYPdevJES/D1cg6+bKXs5bgvc1LooM/9MGaX7Xk1K804WD7SA59cHjgF+Uj7zYFXKz9LZbZe2RvOe6a9jEfFSYAsGN3vgSmAKJVHR2o3yDwGvpnywBbAm0JOZkyNibkRslJmzW1mr67OtWtveG9ijfmCyErB2RKyRmU/UZD17U372BmPA523KzN9TPmw6PyL+B9gcuG2QbUlSVwwuJQ2rbOxxWY8vAC6or08ETuzjtrX6qGevxuEFfdyzc9v1MyjT0Zplkzr087N9lM0CNq2vRzfK5wPrN44v6KdP/eqvL8126vGJfVwzqvH6UUpA27y+1z3A/ZQ1mu1uY9H0xuWpV9baOlJ9ILBRnebYGpn5B+BdlJHMBdnYjzQz7wCoo1FNO7N8sg+/YAxlJLy6kTJKfEE9vomypveRXJTl9V3AzZn51zpl9g20jfw19AAnZuYprYKImB0Rr2/r5zUR8XnK/5le6pTTk4AHB1rjWZ0PzMnMO2PxLYx6KHvB3lTr3YiS9GoyJWHQORExsSb0WQloravcBZiVmc+vE4+IbwITIuIqSvC+X2Y+MYi+Dfi8TRGxG3BtnWGxLiVYfmiA2yRpqTG4lCStCHplrQX+AjzQSpLScCuwWX092BGZpZF9eCQY1Eh4Zt5PWXc5lTpKmZkP11G7GxvXjgPOjohnKCPm/5aZv+in7YnUdcANl9Xy9rWQJ1G+l03fjbIH7Mso/4f26KedxdQp1l9ultUPJ15P2fO2dd3siHisjpqfQ1nrfEttcy7l/bidMgLc1yyIQ4HXAq+hBKbN86f08YxN/T1vawrzHzPz3ZQMtmdFxFO1/NjMfKRDvZK0VK20cOHC5d0HSVqmIuIyYKO24uPq9Lal3dY0ylTBprMyc7BTD0eMGpjsSFmrejBlSuyBmbl123VTKdMloYxq9spyWoOD1p6BremVm9RpiT8Ezs/M6a65lCRp6XHkUtKIk5kTlmFbhy+rtl7o6tTXGZREQ3dSAswNW2vVGpeOY9F+pfsMoupm9mEo04jn0WHPU0mSNHQGl5Kk5a6frLUJ3AmcERGH1IQ+B1CCw1am3pMj4qDM/FqtZyzwShZP6LPMsw+rfzVxz7fbiudn5nZ9Xd9lW2sD1/ZxapfM/NPSbk+SRjqnxUqSlruIGEfZvqI9a+0TlEye76dsT3IPcFhmPljvW5+yxm0c8BQlcdGRwALKyOS2lE3lRzfXbtapsRcDq1Gykc5pdGf71lYnkiRp8AwuJUmSJElde8ny7oAkSZIk6YXP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wwuJUmSJEldM7iUJEmSJHXN4FKSJEmS1DWDS0mSJElS1/4fxcQcdLKj/IEAAAAASUVORK5CYII="/>
          <p:cNvSpPr>
            <a:spLocks noGrp="1" noChangeAspect="1" noChangeArrowheads="1"/>
          </p:cNvSpPr>
          <p:nvPr>
            <p:ph type="body" idx="1"/>
          </p:nvPr>
        </p:nvSpPr>
        <p:spPr bwMode="auto">
          <a:xfrm>
            <a:off x="66675" y="874712"/>
            <a:ext cx="8766175" cy="42687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eft Arrow 14"/>
          <p:cNvSpPr/>
          <p:nvPr/>
        </p:nvSpPr>
        <p:spPr>
          <a:xfrm>
            <a:off x="4319923" y="1090796"/>
            <a:ext cx="504153" cy="4846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p:nvPr/>
        </p:nvSpPr>
        <p:spPr>
          <a:xfrm>
            <a:off x="78887" y="874712"/>
            <a:ext cx="2963222" cy="41687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a:solidFill>
                  <a:schemeClr val="tx1"/>
                </a:solidFill>
              </a:rPr>
              <a:t>From </a:t>
            </a:r>
            <a:r>
              <a:rPr lang="en-US" b="1" dirty="0" smtClean="0">
                <a:solidFill>
                  <a:schemeClr val="tx1"/>
                </a:solidFill>
              </a:rPr>
              <a:t>the </a:t>
            </a:r>
            <a:r>
              <a:rPr lang="en-US" b="1" dirty="0">
                <a:solidFill>
                  <a:schemeClr val="tx1"/>
                </a:solidFill>
              </a:rPr>
              <a:t>doughnut chart we can conclude that there are greater number of apps related to </a:t>
            </a:r>
            <a:r>
              <a:rPr lang="en-US" b="1" dirty="0" smtClean="0">
                <a:solidFill>
                  <a:schemeClr val="tx1"/>
                </a:solidFill>
              </a:rPr>
              <a:t>below categories:</a:t>
            </a:r>
            <a:endParaRPr lang="en-US" dirty="0"/>
          </a:p>
          <a:p>
            <a:endParaRPr lang="en-US" sz="2400" dirty="0" smtClean="0"/>
          </a:p>
          <a:p>
            <a:endParaRPr lang="en-US" dirty="0" smtClean="0"/>
          </a:p>
          <a:p>
            <a:endParaRPr lang="en-US" dirty="0"/>
          </a:p>
          <a:p>
            <a:pPr marL="285750" indent="-285750">
              <a:buClr>
                <a:schemeClr val="tx1"/>
              </a:buClr>
              <a:buFont typeface="Arial" panose="020B0604020202020204" pitchFamily="34" charset="0"/>
              <a:buChar char="•"/>
            </a:pPr>
            <a:r>
              <a:rPr lang="en-US" sz="1800" b="1" dirty="0">
                <a:solidFill>
                  <a:schemeClr val="tx1"/>
                </a:solidFill>
              </a:rPr>
              <a:t>Family- 18.75%</a:t>
            </a:r>
          </a:p>
          <a:p>
            <a:pPr marL="285750" indent="-285750">
              <a:buClr>
                <a:schemeClr val="tx1"/>
              </a:buClr>
              <a:buFont typeface="Arial" panose="020B0604020202020204" pitchFamily="34" charset="0"/>
              <a:buChar char="•"/>
            </a:pPr>
            <a:r>
              <a:rPr lang="en-US" sz="1800" b="1" dirty="0">
                <a:solidFill>
                  <a:schemeClr val="tx1"/>
                </a:solidFill>
              </a:rPr>
              <a:t>Game- 10.82%</a:t>
            </a:r>
          </a:p>
          <a:p>
            <a:pPr marL="285750" indent="-285750">
              <a:buClr>
                <a:schemeClr val="tx1"/>
              </a:buClr>
              <a:buFont typeface="Arial" panose="020B0604020202020204" pitchFamily="34" charset="0"/>
              <a:buChar char="•"/>
            </a:pPr>
            <a:r>
              <a:rPr lang="en-US" sz="1800" b="1" dirty="0">
                <a:solidFill>
                  <a:schemeClr val="tx1"/>
                </a:solidFill>
              </a:rPr>
              <a:t>Tools-8.14%</a:t>
            </a:r>
          </a:p>
          <a:p>
            <a:endParaRPr lang="en-US" dirty="0"/>
          </a:p>
        </p:txBody>
      </p:sp>
    </p:spTree>
    <p:extLst>
      <p:ext uri="{BB962C8B-B14F-4D97-AF65-F5344CB8AC3E}">
        <p14:creationId xmlns:p14="http://schemas.microsoft.com/office/powerpoint/2010/main" val="2723025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401050" cy="1009650"/>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are the top 25 categories comprising maximum paid and free apps?</a:t>
            </a:r>
          </a:p>
        </p:txBody>
      </p:sp>
      <p:pic>
        <p:nvPicPr>
          <p:cNvPr id="6" name="Picture 5"/>
          <p:cNvPicPr>
            <a:picLocks noChangeAspect="1"/>
          </p:cNvPicPr>
          <p:nvPr/>
        </p:nvPicPr>
        <p:blipFill>
          <a:blip r:embed="rId2"/>
          <a:stretch>
            <a:fillRect/>
          </a:stretch>
        </p:blipFill>
        <p:spPr>
          <a:xfrm>
            <a:off x="0" y="1743074"/>
            <a:ext cx="9144000" cy="3400426"/>
          </a:xfrm>
          <a:prstGeom prst="rect">
            <a:avLst/>
          </a:prstGeom>
        </p:spPr>
      </p:pic>
      <p:sp>
        <p:nvSpPr>
          <p:cNvPr id="3" name="Text Placeholder 2"/>
          <p:cNvSpPr>
            <a:spLocks noGrp="1"/>
          </p:cNvSpPr>
          <p:nvPr>
            <p:ph type="body" idx="1"/>
          </p:nvPr>
        </p:nvSpPr>
        <p:spPr>
          <a:xfrm>
            <a:off x="0" y="733424"/>
            <a:ext cx="9144000" cy="4410075"/>
          </a:xfrm>
        </p:spPr>
        <p:txBody>
          <a:bodyPr/>
          <a:lstStyle/>
          <a:p>
            <a:r>
              <a:rPr lang="en-US" b="1" dirty="0">
                <a:solidFill>
                  <a:schemeClr val="tx1"/>
                </a:solidFill>
              </a:rPr>
              <a:t>From the </a:t>
            </a:r>
            <a:r>
              <a:rPr lang="en-US" b="1" dirty="0" smtClean="0">
                <a:solidFill>
                  <a:schemeClr val="tx1"/>
                </a:solidFill>
              </a:rPr>
              <a:t>blow </a:t>
            </a:r>
            <a:r>
              <a:rPr lang="en-US" b="1" dirty="0">
                <a:solidFill>
                  <a:schemeClr val="tx1"/>
                </a:solidFill>
              </a:rPr>
              <a:t>chart we can conclude that </a:t>
            </a:r>
            <a:r>
              <a:rPr lang="en-US" b="1" dirty="0" smtClean="0">
                <a:solidFill>
                  <a:schemeClr val="tx1"/>
                </a:solidFill>
              </a:rPr>
              <a:t>in top 25 categories, there </a:t>
            </a:r>
            <a:r>
              <a:rPr lang="en-US" b="1" dirty="0">
                <a:solidFill>
                  <a:schemeClr val="tx1"/>
                </a:solidFill>
              </a:rPr>
              <a:t>are greater number </a:t>
            </a:r>
            <a:r>
              <a:rPr lang="en-US" b="1" dirty="0" smtClean="0">
                <a:solidFill>
                  <a:schemeClr val="tx1"/>
                </a:solidFill>
              </a:rPr>
              <a:t>of free apps and paid apps which are belonged from family categories: </a:t>
            </a:r>
            <a:endParaRPr lang="en-US" dirty="0"/>
          </a:p>
          <a:p>
            <a:endParaRPr lang="en-US" dirty="0"/>
          </a:p>
        </p:txBody>
      </p:sp>
    </p:spTree>
    <p:extLst>
      <p:ext uri="{BB962C8B-B14F-4D97-AF65-F5344CB8AC3E}">
        <p14:creationId xmlns:p14="http://schemas.microsoft.com/office/powerpoint/2010/main" val="1786940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130700"/>
            <a:ext cx="8315325" cy="707450"/>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are the top three most expensive categories of apps?</a:t>
            </a:r>
          </a:p>
        </p:txBody>
      </p:sp>
      <p:sp>
        <p:nvSpPr>
          <p:cNvPr id="3" name="Text Placeholder 2"/>
          <p:cNvSpPr>
            <a:spLocks noGrp="1"/>
          </p:cNvSpPr>
          <p:nvPr>
            <p:ph type="body" idx="1"/>
          </p:nvPr>
        </p:nvSpPr>
        <p:spPr>
          <a:xfrm>
            <a:off x="104775" y="838150"/>
            <a:ext cx="8727525" cy="4219625"/>
          </a:xfrm>
        </p:spPr>
        <p:txBody>
          <a:bodyPr/>
          <a:lstStyle/>
          <a:p>
            <a:pPr marL="114300" indent="0">
              <a:buNone/>
            </a:pPr>
            <a:r>
              <a:rPr lang="en-US" sz="1200" dirty="0">
                <a:solidFill>
                  <a:schemeClr val="lt1"/>
                </a:solidFill>
                <a:latin typeface="Montserrat"/>
                <a:ea typeface="Montserrat"/>
                <a:cs typeface="Montserrat"/>
              </a:rPr>
              <a:t>There are many factors to consider when selecting the right pricing strategy for your mobile app. It is important to consider the willingness of your customer to pay for your app. A wrong price could break the deal before the download even happens. Potential customers could be turned off by what they perceive to be a shocking cost, or they might delete an app they’ve downloaded after receiving too many ads or simply not getting their money's worth</a:t>
            </a:r>
            <a:r>
              <a:rPr lang="en-US" sz="1200" dirty="0" smtClean="0">
                <a:solidFill>
                  <a:schemeClr val="lt1"/>
                </a:solidFill>
                <a:latin typeface="Montserrat"/>
                <a:ea typeface="Montserrat"/>
                <a:cs typeface="Montserrat"/>
              </a:rPr>
              <a:t>.</a:t>
            </a:r>
          </a:p>
          <a:p>
            <a:pPr marL="114300" indent="0">
              <a:buNone/>
            </a:pPr>
            <a:endParaRPr lang="en-US" sz="1200" dirty="0">
              <a:solidFill>
                <a:schemeClr val="lt1"/>
              </a:solidFill>
              <a:latin typeface="Montserrat"/>
              <a:ea typeface="Montserrat"/>
              <a:cs typeface="Montserrat"/>
            </a:endParaRPr>
          </a:p>
          <a:p>
            <a:pPr marL="114300" indent="0">
              <a:buNone/>
            </a:pPr>
            <a:endParaRPr lang="en-US" sz="1200" dirty="0">
              <a:solidFill>
                <a:schemeClr val="lt1"/>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5191092" y="1866900"/>
            <a:ext cx="3952908" cy="3276600"/>
          </a:xfrm>
          <a:prstGeom prst="rect">
            <a:avLst/>
          </a:prstGeom>
        </p:spPr>
      </p:pic>
      <p:sp>
        <p:nvSpPr>
          <p:cNvPr id="8" name="Rectangle 7"/>
          <p:cNvSpPr/>
          <p:nvPr/>
        </p:nvSpPr>
        <p:spPr>
          <a:xfrm>
            <a:off x="307392" y="2163132"/>
            <a:ext cx="4572000" cy="2739211"/>
          </a:xfrm>
          <a:prstGeom prst="rect">
            <a:avLst/>
          </a:prstGeom>
        </p:spPr>
        <p:txBody>
          <a:bodyPr>
            <a:spAutoFit/>
          </a:bodyPr>
          <a:lstStyle/>
          <a:p>
            <a:r>
              <a:rPr lang="en-US" b="1" dirty="0">
                <a:solidFill>
                  <a:schemeClr val="tx1"/>
                </a:solidFill>
              </a:rPr>
              <a:t>From the doughnut </a:t>
            </a:r>
            <a:r>
              <a:rPr lang="en-US" b="1" dirty="0" smtClean="0">
                <a:solidFill>
                  <a:schemeClr val="tx1"/>
                </a:solidFill>
              </a:rPr>
              <a:t>chart </a:t>
            </a:r>
            <a:r>
              <a:rPr lang="en-US" b="1" dirty="0">
                <a:solidFill>
                  <a:schemeClr val="tx1"/>
                </a:solidFill>
              </a:rPr>
              <a:t>we </a:t>
            </a:r>
            <a:r>
              <a:rPr lang="en-US" b="1" dirty="0" smtClean="0">
                <a:solidFill>
                  <a:schemeClr val="tx1"/>
                </a:solidFill>
              </a:rPr>
              <a:t>are able to find </a:t>
            </a:r>
            <a:r>
              <a:rPr lang="en-US" b="1" dirty="0">
                <a:solidFill>
                  <a:schemeClr val="tx1"/>
                </a:solidFill>
              </a:rPr>
              <a:t>top </a:t>
            </a:r>
            <a:r>
              <a:rPr lang="en-US" b="1" dirty="0" smtClean="0">
                <a:solidFill>
                  <a:schemeClr val="tx1"/>
                </a:solidFill>
              </a:rPr>
              <a:t>three most expensive categories : </a:t>
            </a: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pPr marL="285750" indent="-285750">
              <a:buClr>
                <a:schemeClr val="tx1"/>
              </a:buClr>
              <a:buSzPct val="123000"/>
              <a:buFont typeface="Arial" panose="020B0604020202020204" pitchFamily="34" charset="0"/>
              <a:buChar char="•"/>
            </a:pPr>
            <a:r>
              <a:rPr lang="en-US" sz="2000" b="1" dirty="0">
                <a:solidFill>
                  <a:schemeClr val="lt1"/>
                </a:solidFill>
                <a:latin typeface="Montserrat"/>
                <a:ea typeface="Montserrat"/>
                <a:cs typeface="Montserrat"/>
              </a:rPr>
              <a:t>Finance</a:t>
            </a:r>
          </a:p>
          <a:p>
            <a:pPr marL="285750" indent="-285750">
              <a:buClr>
                <a:schemeClr val="tx1"/>
              </a:buClr>
              <a:buSzPct val="123000"/>
              <a:buFont typeface="Arial" panose="020B0604020202020204" pitchFamily="34" charset="0"/>
              <a:buChar char="•"/>
            </a:pPr>
            <a:r>
              <a:rPr lang="en-US" sz="2000" b="1" dirty="0" smtClean="0">
                <a:solidFill>
                  <a:schemeClr val="lt1"/>
                </a:solidFill>
                <a:latin typeface="Montserrat"/>
                <a:ea typeface="Montserrat"/>
                <a:cs typeface="Montserrat"/>
              </a:rPr>
              <a:t>Lifestyle             </a:t>
            </a:r>
            <a:endParaRPr lang="en-US" sz="2000" b="1" dirty="0">
              <a:solidFill>
                <a:schemeClr val="lt1"/>
              </a:solidFill>
              <a:latin typeface="Montserrat"/>
              <a:ea typeface="Montserrat"/>
              <a:cs typeface="Montserrat"/>
            </a:endParaRPr>
          </a:p>
          <a:p>
            <a:pPr marL="285750" indent="-285750">
              <a:buClr>
                <a:schemeClr val="tx1"/>
              </a:buClr>
              <a:buSzPct val="123000"/>
              <a:buFont typeface="Arial" panose="020B0604020202020204" pitchFamily="34" charset="0"/>
              <a:buChar char="•"/>
            </a:pPr>
            <a:r>
              <a:rPr lang="en-US" sz="2000" b="1" dirty="0">
                <a:solidFill>
                  <a:schemeClr val="lt1"/>
                </a:solidFill>
                <a:latin typeface="Montserrat"/>
                <a:ea typeface="Montserrat"/>
                <a:cs typeface="Montserrat"/>
              </a:rPr>
              <a:t>Family</a:t>
            </a:r>
          </a:p>
          <a:p>
            <a:pPr>
              <a:buClr>
                <a:schemeClr val="tx1"/>
              </a:buClr>
              <a:buSzPct val="123000"/>
            </a:pPr>
            <a:endParaRPr lang="en-US" dirty="0"/>
          </a:p>
          <a:p>
            <a:endParaRPr lang="en-US" b="1" dirty="0">
              <a:solidFill>
                <a:schemeClr val="tx1"/>
              </a:solidFill>
            </a:endParaRPr>
          </a:p>
          <a:p>
            <a:endParaRPr lang="en-US" dirty="0"/>
          </a:p>
        </p:txBody>
      </p:sp>
      <p:sp>
        <p:nvSpPr>
          <p:cNvPr id="9" name="Right Arrow 8"/>
          <p:cNvSpPr/>
          <p:nvPr/>
        </p:nvSpPr>
        <p:spPr>
          <a:xfrm>
            <a:off x="2352675" y="3209924"/>
            <a:ext cx="1835658" cy="9810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307392" y="2743200"/>
            <a:ext cx="1892883" cy="2159143"/>
          </a:xfrm>
          <a:prstGeom prst="rect">
            <a:avLst/>
          </a:prstGeom>
          <a:no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061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075"/>
            <a:ext cx="8520600" cy="572700"/>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categories of apps are less popular?</a:t>
            </a:r>
            <a:r>
              <a:rPr lang="en-US" dirty="0"/>
              <a:t/>
            </a:r>
            <a:br>
              <a:rPr lang="en-US" dirty="0"/>
            </a:br>
            <a:endParaRPr lang="en-US" dirty="0"/>
          </a:p>
        </p:txBody>
      </p:sp>
      <p:pic>
        <p:nvPicPr>
          <p:cNvPr id="9" name="Picture 8"/>
          <p:cNvPicPr>
            <a:picLocks noChangeAspect="1"/>
          </p:cNvPicPr>
          <p:nvPr/>
        </p:nvPicPr>
        <p:blipFill>
          <a:blip r:embed="rId2"/>
          <a:stretch>
            <a:fillRect/>
          </a:stretch>
        </p:blipFill>
        <p:spPr>
          <a:xfrm>
            <a:off x="139700" y="655638"/>
            <a:ext cx="8442326" cy="4276520"/>
          </a:xfrm>
          <a:prstGeom prst="rect">
            <a:avLst/>
          </a:prstGeom>
        </p:spPr>
      </p:pic>
      <p:sp>
        <p:nvSpPr>
          <p:cNvPr id="8" name="AutoShape 8" descr="data:image/png;base64,iVBORw0KGgoAAAANSUhEUgAABW4AAALRCAYAAADLDzowAAAABHNCSVQICAgIfAhkiAAAAAlwSFlzAAALEgAACxIB0t1+/AAAADh0RVh0U29mdHdhcmUAbWF0cGxvdGxpYiB2ZXJzaW9uMy4yLjIsIGh0dHA6Ly9tYXRwbG90bGliLm9yZy+WH4yJAAAgAElEQVR4nOzdfXyU9Z3v//eECQhE4uQGBSzpSur37Nbu1mW3dtvqimwm1haw7q/neH7pY3vvKVV09xBrEW23cqcVuqXq0lVr193m1D27xQItJVBuiq3VnvLoKeLN1zJugyIKmQxB7kImmfPHNSMZyEzCNZm5rmvyej4ePuTKXDfvfGeu78x85pNrQqlUSgAAAAAAAAAA/6jwOgAAAAAAAAAAIBuFWwAAAAAAAADwGQq3AAAAAAAAAOAzFG4BAAAAAAAAwGco3AIAAAAAAACAz1C4BQAAAAAAAACfCXsdAAAAACPPGPNtSfuttUvSy/Ml/b2kiZIaJP0XSf8saYqkT1hrf+hN0vJjjJku6QVJ1dbaPq/zFJMx5k5Jl1hrP+d1FgAAgHITSqVSXmcAAADAOTDG/F7ShZKSkvrkFAn/RdLD1tr+QdavlHRE0vuttb9N/2yrpPXW2tUlij0wzz9Les1ae1eedUKSFki6SdIfSEpI+qWke6y1zw2x/3dK+k9Jldba5AjFLgvGmB2S3i/nsXNS0k5JN1trDwxj26slfc9ae3ExMwIAAMDBpRIAAACCaY619nw53bP3SrpD0ndyrHuhpPMkPT/gZw1nLA+bMaYUf7W1WtJtkm6VVCPpUkk/lPSREhzbtRKNTaFusdZWSWqUVCVppcd5AAAAMAg6bgEAAAIm3XH7OWvtTwf87H2SnpH0x9baPZmuVjmduL+RNEHSMUm/klO0/QNJPXI6dmvlFHa/Iek6Sf2Svivpq9baPmPMpyR9Pr3t30haI2mJpGWS/qukcZKelPR31toTmc5MSf8gp6DcJ+lOa+13jTE3SXpIUkrSKUnbrbVzzvj93iXpJUl/Ya39VY4x+IikpZJmSOqW9B1r7d+nb9sn6R3p31eSmqy1vzTGfEbS7ZIuSv8uN1lrO9LbRCU9kL6tTdK7Jf2rtfZRY0yFpDvTYzBe0iZJC6y13QO6ez8n6auSfp8eo7c7fo0x1XnGtlFOwf29knolbbXW/rdBft+fSPqxtfbBAT/7raSvpcf+G5Ja5NyPHZL+u7V2zyD72SGna/bR9PIX5XTcvju9/GlJX5J0saRDku6z1v6TMWaipE459/Xx9O4uldMR3Wit/cSAsfiUnMfHBEn/YK1dlt73eEnfljRX0hvpcbiVDl4AAIDB0XELAABQBtIFztckXXnGz1+WU4SUpAustddYa2dI2iena7fKWtsj53q3STldmJdLisopRmZcIekVOd27y+R0+V4qp+DYKGmapK8MWP8iSdXpn39W0kPGmIi19mE5hdGvp4+dVbRNmy3nUgqDFm3TjskpkF4gpwt3vjHm+vRtVw34favSRdt5coqvN0iql/SUpO9LkjGmTtJ/SFokp4htJX1gwLE+lf5vlqRL5HSpPqhsfynpDyU1D5L1n5V7bJdI2iwpIqdY+kCO3/f7kv57ZsEY80dyCvA/Tu/vKjn3R7WcYno8x37eZoyplTMeewf8+KCkj0qaJOnTkv7BGPOn1tpjkj4s6fX0mFZZa1/PsesPSTJy7sevGGP+MP3zr0p6p5wxbJL0iaEyAgAAjGYUbgEAAMrH63IuK3BOjDEXyukG/Vtr7TFr7UE53bI3Dty3tfaB9DVjT8rptPw7a22XtfYtScvPWL9XzvVoe621GyUdlVPMG45aSXmvuWqt3WGtfc5a22+t3S2nsPmXeTb5gqQV1toX07/DcknvNcY0pH/35621a9O3fUtOR2hGi6RvWGtfsdYelVPgvfGMyyL8fXrsTgw86DDGtldOAXaqtfaktfbnOfI/OSBvJtPadNG9V9L5cr5wLpT+HfON37eMMd1yOmjr5FxLWJJkrf2xtTZmrU1Za38mp6h8ZY795PI1a+2J9PWUfyvpT9I//6+SlltrE9ba1+SMMwAAAHIIwjW4AAAAMDzTJHW52K5BUqWkA8a8XVutkPTqgHUG/rtezp/B7xqwfkjSmAHrxM/4YrDjcjpVhyMuaUq+FYwxV8jp+r1M0lg5f8L/73k2aZC02hizasDPQnLGbKoG/H7W2pQx5rUB602Vc/mBjA45r6MvHPCzgeNz5nHzje2X5HTd/soYk5C0ylr72Jk7sda+ZYz5sZyC731yum8/n75tmzHmQTmXoGgwxqyV1GqtPZIj063pS0C8R9KP5HT67pMkY8yH5XTGXprOOUFS3i+DG8TAovfA+z1rnJV7zAAAACAKtwAAAGXBGPPncoqQuTo283lVzvVu684otg408IsROiWdkPRua+1+F8cb6ksWtsq5tMKfWWt/nWOd/yXncgUfttaeNMZ8U073aK79vyppmbW27cwb0tfUvXjAcmjgspxO5oYBy9PlXPrgzQHr5fqd8o6ttfYNpQuwxpgPSfqpMWantXbvmevK6Sr+qjFmp5xr2W4fsJ9vyemknSzpf8u5lu/dOTJltnnOGLNUzlj/qZwC+A/kXIJinbW21xjzQzkF7ny/43AdkDNeL6SX31Hg/gAAAMoal0oAAAAIMGPMJGPMRyU9IedLp861O1LpP6vfLGlVen8VxpgZxphBLz1gre2X9Iic659OTueYZowZ7Pqug3lTznVOc+X5naR/lPR9Y8zVxpixxpjzjDE3GmO+nF7tfEld6aLt+yT9/wN2cUjOl4ANPMa3JS0yxmS+hKvaGPPx9G0/lvQeY8z16csf3CznGr0Z35f0d8aYPzDGVMm5zMK/5SlyD/xd8o6tMebjxphM8Tchpzjan2N3G+UUkO9JH78/vY8/N8ZcYYyplHPt35N59nGmx+V0Ds/V6c7lQ5KS6e7b6IB135RUm/6yNTf+t5z7IGKMmSbpFpf7AQAAGBUo3AIAAATTBmPMW3I6OhdL+oacL5Ny62/kFO5ekFNA/A/lv1zBHXK+1OoZY8wRST/V8K9h+x1Jf2SMOZzu6BzMrXI6ah+SdFhSTNLHJG1I3/5FSfekx+ArcoqCkiRr7XE5X6D2i/Qx3m+tfVLOJQaeSOfdI+fLtmSt7ZT0cUlfl3OZhj+S9Gs5nbKS9Jikf5W0U9J/yimMvn1d2GHIN7Z/LulZY8xRSesl3WatfWWwnaSvZ7tW0l/J6TjOmCSnkJ6QcxmHuKT7hxPMWntK0mpJd6evVXyrnLFMyCmGrx+w7ktyitivpMd16nCOMcA9cr5A7z/lPF7+Q6fHGAAAAGcIpVKF/sUTAAAAUD6MMRVyCowt1trtQ60Pd4wx8yXdaK3N96VyAAAAoxbXuAUAAMCol77Mw7Nyrt17u5zruj7jaagyY4yZIufyFb+U9C5JC+V0VQMAAGAQFG4BAAAA6S/kXH4gc0mD6621J7yNVHbGSvonSX8g5/IXT8i5ljEAAAAGwaUSAAAAAAAAAMBn+HIyAAAAAAAAAPAZCrcAAAAAAAAA4DOBu8btFVdckZo2bZrXMQAAAAAAAACgIM8//3yntbZ+sNsCV7idNm2a1q5d63UMAAAAAAAAACiIMaYj121cKgEAAAAAAAAAfIbCLQAAAAAAAAD4DIVbAAAAAAAAAPAZCrcAAAAAAAAA4DMUbgEAAAAAAADAZyjcAgAAAAAAAIDPULgFAAAAAAAAAJ+hcAsAAAAAAAAAPkPhFgAAAAAAAAB8hsItAAAAAAAAAPgMhVsAAAAAAAAA8BkKtwAAAAAAAADgMxRuAQAAAAAAAMBnKNwCAAAAAAAAgM9QuAUAAAAAAAAAn6FwCwAAAAAAAAA+Q+EWAAAAAAAAAHyGwi0AAAAAAAAA+AyFWwAAAAAAAADwmaIWbo0xvzfGPGeM+b/GmF8PcnvIGPMtY8xeY8xuY8yfFjMP4Fef/OQnFY1G9elPf9rrKIG1YcMGRaNRbdy40esoOT3xxBOKRqP693//d6+jAICn9u7dq+uvv16vvPKK11ECa9GiRYpGo7rrrru8jhJo8+bNUzQa1cc+9jGvowAoc8uXL1c0GtV9993ndRQAAVKKjttZ1tr3Wmv/bJDbPizpXen/bpK0pgR5AN85cOCAJGn//v0eJwmuBx98UJK0evVqj5Pk9thjj0mSHnnkEY+TAIC37rvvPh0/flwrVqzwOkpg7dq1S5L0q1/9yuMkwXbixAlJ0rFjxzxOAqDc7dixQ5K0detWb4MACBSvL5UwT9K/WGtT1tpnJF1gjJnicSagpD75yU9mLdN1e+42bNigVColSUqlUr7sun3iiSeylum6BTBa7d27Vx0dHZKkjo4Oum5dWLRoUdYyXbfuzJs3L2uZrlsAxbJ8+fKsZbpuAQxXuMj7T0nabIxJSfona+3DZ9w+TdKrA5ZfS//swEgcfMuWLWpvb895eyKRkCRFIpG8+2lublZTU9NIREIRjMT97OV9nOm2zfCi6zbo50qm2zZj9erVuu6660qeI59Mt23GI488oo9//OMepYFbQZhv/J4xCPON38cw6M58s7pixQpP/hIhyPdzpts2w6uu2yCPoXS62zbDi67bIIyh3zP6PZ/k/4w8Nxdfpts2Y+vWrbrjjjtKmiEIYxiEjCjMUPexxP18pmIXbj9krd1vjJksaYsx5iVr7c5z3Ykx5iY5l1LQ1KlTRyxcV1eXpKGfgBBs3M+F8/sYZrptcy0DpeL3c0Xyf0a/55OCkdHPMt22uZb9gvu5cIxh4YIwhn7P6Pd8kv8z+j2fFIyMfheEMQxCRhSO+zlbqFQFDmPM30s6aq1dOeBn/yRph7X2++llK+lqa23OjtsbbrghtXbt2hHJ1NraKklauXLlEGsiyPx+P0ej0bN+tnnzZg+S5Ob3MWxubs4q1oZCoSE/xSu1INzPKJzfzxXJ/xn9nk8KRkY/+/znP59VrG1oaPDltb/9fD8H5TnFz2MoBWMc/T6Gkv8z+j2f5P+Mfs8n+T8j883ICEJGFG403s/GmF05vhuseNe4NcZMNMacn/m3pKikPWestl7S3xhjQsaY90vqzle0BcrRlCnZl3WeNm2aR0mC65Zbbslavu222zxKkttnPvOZrOXPf/7zHiUBAG+d+aehZ16vFUObOXNm1vL73vc+j5IE2/jx47OWJ06c6FESAOXu6quvzlqePXu2N0EABE4xv5zsQkk/N8b8VtKvJP3YWrvJGPMFY8wX0utslPSKpL2SHpH0xSLmAXzp8ccfz1r+7ne/61GS4JozZ45CoZAkp9vWb9e3laQbb7wxa5nr2wIYrRobG9XQ0CDJ6ba95JJLPE4UPCtWrMhaXrp0qUdJgm3dunVZy08++aRHSQCUuzvvvDNrudTXtwUQXEW7xq219hVJfzLIz7894N8pSTcXKwMQFFOmTNGBAwfoti3ALbfcogceeMCX3bYZn/nMZ/TYY4/RbQtg1LvjjjvU2tpKt20BZs6cqV27dtFtW6Dx48frxIkTdNsCKLqrr75aO3bsoNsWwDkp9peTARiGM7tuce7mzJmjOXPmeB0jrxtvvPGszlsAGI0aGxv1wx/+0OsYgXZm1y3cObPrFgCK5c477zyr8xYAhlLMSyUAAAAAAAAAAFygcAsAAAAAAAAAPkPhFvCBXbt26dprr9VvfvMbr6OgiOLxuBYuXKiuri6vowAAAAAAAJ+jcAv4wLJly9Tf368lS5Z4HQVF1NbWpj179qitrc3rKAAAAAAAwOco3AIe27Vrl44ePSpJOnr0KF23ZSoej2vz5s1KpVJqb2+n6xYAAAAAAOQV9jrAaLdlyxa1t7fnvD2RSEiSIpFIznWam5vV1NQ04tkygpAxyJYtW5a1vGTJEq1du9ajNCiWtrY29ff3S5L6+/vV1tamBQsWlDQD5zIABAdzduGGGkOJcQQwcpi34Qc8DgvntzGk49bnurq6fN+ZF4SMfpbpts21jPKwbds2JZNJSVIymdTWrVs9TnQ2zmUACA7m7JHBOAIoFeYb+AGPw8KVegzpuPVYU1NT3ip8a2urJGnlypWlinSWIGQMsqqqqqxibVVVlYdpUCzXXHONNm3apGQyqXA4rNmzZ5c8A+cyAAQHc3bhhhpDiXEEMHKYt+EHPA4L57cxpOMW8NjixYuzlu+++26PkqCYWlpaVFHhTLkVFRVqaWnxOBEAAAAAAPAzCreAx2bOnPl2l21VVZUuv/xyjxOhGGpraxWNRhUKhdTc3KyamhqvIwEAAAAAAB+jcAv4wOLFi1VRUUG3bZlraWnRZZddRrctAAAAAAAYEte4BXxg5syZ2rRpk9cxUGS1tbVatWqV1zEAAAAAAEAA0HELAAAAAAAAAD5D4RYAAAAAAAAAfIbCLQAAAAAAAAD4DIVbAAAAAAAAAPAZCrcAAAAAAAAA4DMUbgEAAAAAAADAZ8JeBwBGgy1btqi9vT3n7YlEQpIUiURyrtPc3KympqYRzxYUfh/DofJJ3mcEUD78PicCAACUG15/wQsUbgEf6OrqkpR/gkd+QRjDIGQEUB6YbwAAAEqL118oBgq3QAk0NTXl/VSttbVVkrRy5cpSRQocv4/hUPkk7zMCKB9+nxMBAADKDa+/4AWucQsAAAAAAAAAPkPhFgAAAAAAAAB8hsItAAAAAAAAAPgMhVsAAAAAAAAA8BkKtwAAAAAAAADgMxRuAQAAAAAAAMBnKNwCAAAAAAAAgM9QuAUAAAAAAAAAn6FwCwAAAAAAAAA+E/Y6QCHWrFmjWCzmevvMtq2trQXlmDFjhubPn1/QPgAA0pYtW9Te3p7z9kQiIUmKRCI512lublZTU9OIZwMwfJzLAAAAQOECXbiNxWLa++KLaqiucbX9pNAYSVLv62+6ztDR3eV6WwDAuenqcubcfMUeAP7HuQwAAAAMLdCFW0lqqK7RXVc2e3b8pU/l7iYBAJybpqamvB12mb+QWLlyZakiAXCBcxkAAAAoHNe4BQAAAAAAAACfoXALAAAAAAAAAD5D4RYAAAAAAAAAfIbCLQAAAAAAAAD4DIVbAAAAAAAAAPAZCrcAAAAAAAAA4DMUbgEAAAAAAADAZyjcAgAAAAAAAIDPULgFAAAAAAAAAJ8Jex0AGMqaNWsUi8Vcb5/ZtrW11fU+ZsyYofnz57veHigFzpXC+WEMpeCPo9/54X7mPgYAAKMNr8GAc0fhFr4Xi8X0uxd26+Jqdw3iVaGUJOnE/j2utn+tu9/VdkCpxWIxvfjibl0Qcbd9RfoUO/DGblfbH064O66fxGIxPf/Sbk2ocbd9X/pZ9T8PuhtDSTre5XpTDFMsFtPul56X6ia620FlnyRpd+fv3W3feczddgAAAAEWi8W094XfaXrVdFfbT0qdL0k6ta/H1fb7ju5ztR3gJQq3CISLqyv0Pz8wzpNjf+Npd08KgBcuiEizoiFPjr19c8qT4460CTXSuz/q3ZWEnv8RHxaVRN1Ehedd5smhk+vcfZAIAAAQdNOrpmvRzEWeHHvFrhWeHBcoBNe4BQAAAAAAAACfoXALAAAAAAAAAD5D4RYAAAAAAAAAfIbCLQAAAAAAAAD4DIVbAAAAAAAAAPAZCrcAAAAAAAAA4DMUbgEAAAAAAADAZ8LFPoAxZoykX0vab6396Bm3fUrS/ZL2p3/0oLX20WJnAgAAAAAAAAA/K3rhVtJtkl6UNCnH7f9mrb2lBDkAAAAAAAAAIBCKeqkEY8zFkj4iiS5aAAAAAAAAABimYnfcflPSlySdn2edvzbGXCXpZUl/Z619tciZSmrNmjWKxWKut89s29ra6nofM2bM0Pz58we9rdB8UvEzonB+eBxK3M/ASPDD+VzM5xXmG4wUPzwWg36u+CFj0F/HMobD4/cxlPyfkee94uJcGZ6gPw79MIZS8McRI6tohVtjzEclHbTW7jLGXJ1jtQ2Svm+t7THG/A9Jj0u6ZpB93STpJkmaOnVqkRIXRywW094XX9D06mpX208KhSRJp17fP8Sag9vX3Z339lgspr0vPK/p1eNd7V+SJoWSkqRT+19xtf2+7hOuj43hicVisi/u1oUXhFxtP64iJUk6fOA51xnePJxyvS2A02KxmJ57abcq69xt31fp/P+lzt2utu/tzH97LBbT7pf2SHVjXe1flX2SpN2dL7vbXpI6T7nfFmXDeSy+qFBtxNX2qbDzh2nPHXrD3fbxRN7bnXwvKVRb427/Yedl/HOHDrraXpJS8a68t5/O6G7CSYWdCee5Q0NMHLm2j+ffzslnVVE72dX+JSkVHidJ2nMo//2VS388//ifzniRq/2nwudJkvYcyv+aPpf+eP7Hr5PvZY2pneZq/5LUH54oSXr+0DFX2/fF87/PicVi2vPS7zSubrqr/ScrnR6i33X2uNpekno69+W9PRaL6YWX9mqSy4yqdK4q+JrL568jQ+RD4WKxmF5+ca8uiri8jyWNr3Du5yNvuLuf30gM/Tj83Qt7Na3aXcaJISff8f3u8u3vDv7j0KmP/E7Tz3c3J05KOfPhqVePu86w7y13tR+Ur2J23H5Q0lxjzHWSzpM0yRjzPWvtJzIrWGvjA9Z/VNLXB9uRtfZhSQ9L0g033BC46s/06mrdddUHPTn20p2/GHKd6dXjtehKU4I0g1vxlPXs2KPJhReE9ImrS3FZ68F9b0fSs2MD5aayTqqfV9SrHeV0aF3/0CvVjdWYj3n3QWvfk697dmz4S6g2osq5TZ4cu3f9liHXCdXWqHLOR0qQZnC9G3485Dqh2jqNm/OxEqQ5W8+GJ4dcp6J2ss6bc2MJ0gzu5IYnhlynovYiTZj76RKkOdvx9d8dcp0xtdNUNffmEqQZ3NH1Dw25zri66WqY96USpBlcx7pB36ZmmVQ3XR+Yt7gEac729Lplnhx3tLkoMl2f/au7PDv+d366dMh1plVP161XevM4/NZT5fE4nH7+NN15xQLPjr/82Qc8Ozb8qWjv+qy1i6y1F1tr3ynpRknbBhZtJckYM2XA4lw5X2IGAAAAAAAAAKNaydvvjDH3SPq1tXa9pFuNMXMlJSV1SfpUqfMAAAAAAAAAgN+UpHBrrd0haUf6318Z8PNFkhaVIgMAAAAAAAAABIU3F8gDAAAAAAAAAORE4RYAAAAAAAAAfIbCLQAAAAAAAAD4DIVbAAAAAAAAAPAZCrcAAAAAAAAA4DMUbgEAAAAAAADAZ8JeByhEIpFQ/HCXlj7V7lmGjsNdqh0/1rPjwx/WrFmjWCzmevvMtq2tra73MWPGDM2fP9/19l5jDAuXSCR0OCFt35zy5PiHE9J54xKeHBs4F4lEQuo8puS6Pd4E6DymxJjc50qh86FU/DmRORsAgsMPc7bE8wowEvx+rvA6dnjOZb4JdOEW8ItYLKaXX9ytKdUhV9uPDzmFtrdef87V9ge6vSnUjaRYLKaXXtyt+gvcbT82/fcD8QO7XW1/6LC74wLASIvFYtr90gsK1Z7veh+psPO88NyhV91tH38r7+1OxhcVqq12t/+w83z53KHX3W0f73a1HQCMRrFYTC+9tFc1tQ2utg+HJ0mSDh7qdZ2hK96R9/ZYLCb70l5NrnGXcVw6Y+Kgu4wHu/LnA/wiFotp7wsva/qki1xtP0njJUmnXjviavt9R97Ie7uTz2p69WRX+5ekSaFxkqRT+901Be3rPpj3difjS5peXedq/5NClZKkU/s7XW2/r/vctgt04TYSiajqxCnddWWzZxmWPtWuykjEs+PDP6ZUh3TTVd50Xz+885Qnxx1p9RdIfz17jCfH/sHWPk+OO5IikYhO9ryqWVF3HyAUavvmlCLMhwiASCSiV/u6FZ53mSfHT67bM+S5Eqo9X+F5V5Qo0dmS654dcp1QbbXCc/+yBGnOllz/M0+OCwBBVVPboI/Ovduz4/9o/ZIh15lc06AbP3xXCdKc7YmfLPXkuIAb0yddpMXv/5wnx172zKNDrjO9erLu+kBLCdIMbunTbUOuM726Tnd96IYSpDnb0p+vPaf1ucYtAAAAAAAAAPgMhVsAAAAAAAAA8BkKtwAAAAAAAADgM4G+xi2A4UkkEjp4OKXv7Uh6luHNwymlznN3cXEAAAAAQLAlEgl1vtWpFbtWeHL8jrf2qS7h7gupAK/QcQsAAAAAAAAAPkPHLTAKRCIRhU6+pk9c7d0p/70dSV0wxLeoAwAAAADKUyQS0cS3JmjRzEWeHH/FrhUaGxnnybEBt+i4BQAAAAAAAACfoXALAAAAAAAAAD5D4RYAAAAAAAAAfIZr3BZZIpFQ5+FuLd35C0+O33G4W3XjJ+S8PZFIqLP7uFY8ZUuYKltH93HVTUjkvN3J2K9vPN1TwlSnvdbdnzef5GQ8dDilh3eeKlGqbAcOp5Qcnz+j3zljKP1ga58nxz90WKo4L/cYrlmzRrFYrKBjZLZvbW11vY8ZM2Zo/vz5BeXwShDGMJFI6K03pf/zeL+rffenN6so4GPRvqSUqMw/J/Z2SofWuctYqN5OKTEmfz519qjvyddLmOoMnT15M/pdIpFQKv6Wkuue9SxDKv6WEuH893MqfljJ9T8rYarTUvHDSoTH513HyZhQ7/otJUqVLRVPKBHOfR09J19cvRt+XMJU2VLxuBLhypy3Oxk71bPhyRKmOi0V71QiPCbn7YlEQv3xgzq54YkSpsrWHz+oRJ53VJmMx9d/t3ShBuiPv6FEOPfzRSKRUF/8kI6uf6iEqbL1xfcrEa7PeXsikVBPZ6c61n29hKmy9XTuU2JM7m+iTyQSOtLZqafXLSthqtOOdHYMmS8ej+tH65eUMFW2eLxDleHanLcnEgkdjMf1xE+WljDVaQfjHVLlEPkSnfrOT73JJ0kHEh3qG5f/fj7U3alvPeXN4/C17g7VT8idLwgSiYQ63zqk5c8+4FmGjrdeU10i/5zYeeSglj3zaAlTndZx5IDqErnfszv1m4Na+nRbCVNl6+g+qLrcZbDAoXALAMMQi8X00ou7VVPA96uF08W8g2/sdrV9V3DrUJKcMXzhxd2aVFPATtLv3197090YHunKf/vkyZPV1TXESnmcOHFCknTe2PwFpbzGOl7QswsAACAASURBVDkAAAAAAKMbhdsii0QimnjiuO666oOeHH/pzl9obCR3pSkSiWji8YQWXWlKmCrbiqfskBnPO75f//MD3nz74zee7tH4PPkkJ2P4xGu66aqxJUqV7eGdp3T+EBn9LhKJqP/kq/rr2bk7a4rpB1v7FBliDGsi0nV/FSpRorNt/GnKs2OPlEk10hUf9m4Mn/1J/jFcsWJFQfvPdAKvXLmyoP3kE4lE9Gbfq6qf583Vjg6t6897rkQiEb3ad0hjPja1hKmy9T35+pDns59FIhG9ljyq8LwrPMuQXPfskPfza8kTCs/9yxKmOi25/mdD3sdOxh5Vzm0qUapsveu3DGMMe1U55yMlTJWtd8OPh5GxT+PmfKyEqU7r2fDkkPn2J6Xz5txYwlTZTm54YhgZKzRh7qdLmOq04+u/q0ikOuftkUhEryfHqmruzSVMle3o+ocUiUzMeXskElFn3wQ1zPtSCVNl61j3dUXyfBN9JBLRsb6J+sC8xSVMddrT65YpEsn9PiQSiag3WaWPzr27hKmy/Wj9EkUiuTv8I5GI1FulGz98VwlTnfbET5YOmW9Mz0R99q+8ySdJ3/npUk0a4n4ed3yibr3Sm8fht55apgl58gVBJBLRxKPjdOcVCzzLsPzZBzQ2krtdNBKJaOKxMVr8/s+VMNVpy555VGMjk3Le7tSYpLs+0FLCVNmWPt2Wt8YUNFzjFgAAAAAAAAB8hsItAAAAAAAAAPgMhVsAAAAAAAAA8BkKtwAAAAAAAADgMxRuAQAAAAAAAMBnKNwCAAAAAAAAgM9QuAUAAAAAAAAAn6FwCwAAAAAAAAA+Q+EWAAAAAAAAAHwmlEqlvM5wTm647LLU2ro6SVIsFlP/qVNqqK7xLE9Hd5cqxo7VjBkzBr3dydijhurqEidzdHR3q2LsuPz5ek5q+gXjS5zstH2HT6hi3Hl5M/b1HNM7qr35nOHV7n6NGTcxZz7JyZg8dUxTq0MlTHba690phcfmzpjJd+EF3uSTpDcPD52x99Qx1UdKHCztUEKqHCLfqVPHVOtRPkmKJ6SxQ2TsOXVMEY+mxESXNG4Y+c6vLXGwAd6K589YqFgsJklF23/mGMd7j6myrmiHyKu3U5pQmf9+Ptp7QqG6sSVOdlqq85SqKscPkfGkQnUTS5zMkeo8pqrK/M97R3t7FKqbVOJkp6U6j6iqMv/rh6O9pxSq9eb1TSrerarK3K+/pNMZKzyauPvjibwZnXy9qqj17nVsf7xLVZWVw8jozYTTH+8cMt+x3qQqaieXONlp/fGDmlgZHkbGKSVO5uiPHxhGvj6NqZ1W4mSn9cX3a2LlmLwZj/f267y66SVOdtrJzn2aUFmR/zVOb0qTPMp4pHOfxlWG8r+O7U2ptrahxMlOi8c7NHaIjL29KU2u8Sbjwa4OVQ6RL3kqpSkR78bwQKJD4bH5M/b1pHTxBd48Dl87vE9jxuXOJ2XqD/2aXuXNOO472qGKcfnP5f6efjVM8m5O7DiyfxgZ+9QwyZvnlY4jB1QxLv+c3d+TVEP1hSVOdlpH95uqGJf/ua+/p1cN1fUlTubo6D6kinHZr2/MgQO7rLV/Ntj64ZIlAwrQ0+cUUN3oS382McZlzbKnT5rgblOUkWeqq/WLSRcr7OGsmayRPnjkLeUrCSaTTgHVjf70KVbh8jOSZFIal6dW90x1tX4+6WKFK93tfyQkL5A+NMQYYpTo7VOq85i7bfvTTywVLp9YevskD88D+Ehvr/rjLiftvj7n/2PGFHR8VQb7wZjqPaX++EH326fHMeRyHFO9p6RK3lIBo8Gp5EkdSHS43r6vPylJGlPhbs44lTyp8FjvGq5Gi56+HnUc2e9q22T6Pg67vI8zxx8v7udieqa6Wk9PmqRxY7x5DdRTf74+cOTIsN+TBu9VxqWXSmvXSpLWtLaq9/U3ddeVzZ7FefCpdlVOvVArV64c9PY1ra069fp+3XXVB0uczPHAzl9o7NRp+fPtf0WLrjQlTnbaA09ZjZ12Sc6Mm9esebuLzY2R6ICbMWOG5s+fn/P2Na2teuv153TTVd50mD2885TOn/qevPfz4QPP6RNXe3fKf29HUhdMyZ8xfmC3/np2AW9AC/CDrX2qnfLHOfNt++xn9cYbr3recdvzh3+klu98Z9Db/X6ubPvsZ3XgjVc1ybvmMh3pkk7lGcNCrWltlaScj6OROsZLnbtVP8+bv0I4tK5f/6Uu97myprVVuztf1piPTS1xstP6nnxdf1x3aWCfV9a0tuq5Q68qPO8K1/svVHLds3pP/Tvy3s/PHXpd4bl/WeJkjuT6n+k99VPznmtOxjdUObephMlO612/Re+pv8jXj8PM9vkfi50aN+djBR3DrZ4NT+o99XVFG0OpNOfznkPdmjD30673X4jj67+ry+qr857Lzx86pqq5N5c42WlH1z+kd9dPzJvxd509apj3pRInO61j3df1rrpxeTO+1nlKH5i3uMTJHE+vW6aL68bmzXfwUK8+OvfuEic77Ufrl2hyfWXejImDvbrxw3eVOJnjiZ8sVWRy7nxBmW+O7z+lW6/05nH4raeWacK03I9DKV1/2NejRTMXlTDZaQ/sWqGx03Ofy0F5bj712hEtfv/nCjqGWw8886jGXjxpiBpTQnd9oKXEyU574Ok2jZ0WyfvevvPAm2qo9uYvil7r7tS2P/zD7PekJndNLniFW4w6+Qqmw9FagkIKyl8kElFvz6u67q+8u9zExp+mFInkrhz7/VyJRCI6dupVXfFh78bw2Z/kH0OMDn4/VzA68DgsXKFjKDGOAIaH+WZ04Ll5dIhEIpp4vE93fegGT46/9OdrNfYc3pPy5WQAAAAAAAAA4DMUbgEAAAAAAADAZyjcAgAAAAAAAIDPULgFAAAAAAAAAJ+hcAsAAAAAAAAAPkPhFgAAAAAAAAB8hsItAAAAAAAAAPgMhVsAAAAAAAAA8BkKtwAAAAAAAADgM2GvAxSqo7tLS59qd7Xt4ZMnJEkXnDe+oOM3Tr3Q9fZ+sK/7hFY8ZV1v393TK0mqHlfp+viN01wf3jcOdKf08M5TrrZ962RKknT+eSHXxz5/qqtNfeXQYekHW/tcbXv8pPP/Cee5P3btFHfbAsBolIp3K7n+Z+62TU/aIZeTdireLdWXwRMfRoX++Bs6vv67rrZNHT8qSQpNqHJ9bNVX512nL75fR9c/5Gr/ktR//C1JUsWE811t3xffL9Vfmnedns596lj3dVf7Tx7vliSFJ+Qfh6GOr7p35V3nSOc+Pb1umbv9pzOOc5nxSOc+qa7R1bYoL/u79+lbT7l7HB7pcR6Hk8a5exzu796nd00b+nG47+g+rdi1wtUxuk85GavHusu47+g+NSr/uQz4TaALtzNmzCho+yOxmCSpvoDCa+PUCwvO4aWRyP72OE67xNX2jdNGJoeXCs1/MD2GU6e628/5UxnDw+kxfMcUd/upnRL8MQSAUil0voyl5+wZbouv9VOZsxEIhZ8rnc5+6l12OdRX580wEudRLPaGs6/6i9ztoP7SomaMxZzC8oy6ye53UveuImc8Ikm6uK7e3Q7qGpkTUfBj4ED6cXjRNHePw3dNG/pxWHgNxzmf66e7O58blf9cBvwo0IXb+fPnF7R9a2urJGnlypUjESeQCh1DiXGUeCyOBMYQAIKDORsYHr+fK0F4L+D3MZSCkRHlLwiPwyBkBPwm0IVbAADgQ52n1Pfk6+62PZ6+XMqEMQUdX3XuNwcAAAAAP6BwCwAARsyI/Ql9XQH7qePSJwAAAACCj8ItAAAYMfwJHAAAAACMjAqvAwAAAAAAAAAAslG4BQAAAAAAAACfoXALAAAAAAAAAD5T9GvcGmPGSPq1pP3W2o+ecds4Sf8iaaakuKT/Zq39fbEzAQAAAAAAAICflaLj9jZJL+a47bOSEtbaRkn/IOm+EuQBAAAAAAAAAF8rauHWGHOxpI9IejTHKvMkPZ7+939Imm2MCRUzEwAAAAAAAAD4XbEvlfBNSV+SdH6O26dJelWSrLVJY0y3pFpJnUXOVVL7uru1dOcvXG3bfbJHklR93jjXx26cOs3VtgCAbFu2bFF7e3vO22OxmCSptbU15zrNzc1qamoqKEdvp3RoXb+rbfuOO/8fM8H9sVXnblsMXyr+lpLrnnW//XHn9UNogrvXD6n4W1K968OjjKTinerZ8KS7bY87E05ogrsJJxXvlOqZcICR0BXv0I/WL3G17YnjhyVJ4ydcUNDxJ9c3ut4eQHDs6z6opU+3ud6+u+eYJKl63ETXx2+cFnF9fL8pWuHWGPNRSQettbuMMVcXuK+bJN0kSVOnTh2BdKUzY8aMgrY/ki4C1LssvjZOnVZwBgDA8NTU1BT9GIXO6Zni8ow6l/upKzwD8huJ8X37fq5/h7sd1HM/YwTnG7fF1/o6HofACCj8XD4iSZpc7/4Tvcn1jZzPwCgwEuf5kViXJKl+2sWutm+cFimr+aaYHbcflDTXGHOdpPMkTTLGfM9a+4kB6+yX9A5JrxljwpKq5XxJWRZr7cOSHpakG264IVXEzCNu/vz5BW2f6dpauXLlSMQBABSgqamp4G7ZQvG8Uv4KvY8l7meMDOYboDxwLgMoFV7HjryiXePWWrvIWnuxtfadkm6UtO2Moq0krZf0yfS//7/0OoEqzAIAAAAAAADASCv2NW7PYoy5R9KvrbXrJX1H0r8aY/ZK6pJT4AUAAAAAAACAUa0khVtr7Q5JO9L//sqAn5+U9PFSZAAAAAAAAACAoCjapRIAAAAAAAAAAO5QuAUAAAAAAAAAn6FwCwAAAAAAAAA+Q+EWAAAAAAAAAHyGwi0AAAAAAAAA+AyFWwAAAAAAAADwGQq3AAAAAAAAAOAzYa8DAEBQdCWkjT9Nud7+xAnn/+PHuz/+5ItcH94XjnRJz/7E/Rj2pMdwnMsxPNIl6ULXhwcQMKl4Qr3rt7jb9rgz4YQmuJtwUvGEVB/wSRsASuhgV4ee+MlSV9seO3FYkjRx/AWujx2Z3OhqWwDBs6+7U0t/vtbVtt09xyVJ1eMmuD5247S6Ya9P4RYAhmHGjBkF7yMWi0mSJl/kbl+TLxqZHF4ZyTG8+EKX+7ow2GMIYPgKPdcz880Mt8XX+ouYbwBgmAqdL7tiRyRJF0+ud7V9ZHIjczYwShR6rh9Jv0asP4fi60CN0+rOKQOFWwAYhvnz5xe8j9bWVknSypUrC95XEDGGAEqp0DmH+QYASoc5G0CpBG2+oXALjBJvHk7pezuSrrY9etL50/aq80IFHf+CKa43BwAAAAAAGFUo3AKjQKF/ChDP/Hn6FPf7uWAKf6IOAAAAAAAwXBRugVEgaH8KAAAAAAAAMNpVeB0AAAAAAAAAAJCNwi0AAAAAAAAA+AyFWwAAAAAAAADwGQq3AACMkHg8roULF6qrq8vrKAAAAACAgKNwCwDACGlra9OePXvU1tbmdRQAAAAAQMBRuAUAYATE43Ft3rxZqVRK7e3tdN0CAAAAAAoS9joAAKA0tmzZovb29py3x2IxSVJra2vOdZqbm9XU1DTi2cpBW1ub+vv7JUn9/f1qa2vTggULPE4FIKiYsws31BhKjCOAkcO8Xf78ch/vO/KGlj3zqKttu3uOSpKqx1W5PnajJrnaFu5QuAUASJJqamq8jhBo27ZtUzKZlCQlk0lt3bqVwi2AomHOHhmMI4BSYb4pf6W4j2fMmFHQ9kdihyRJ9RdPdbV9oyYVnAHnhsItAIwSTU1NfIJfRNdcc402bdqkZDKpcDis2bNnex0JQIAxZxeOMQRQSsw55c8P9/H8+fML2j7TDbxy5cqRiIMS4Bq3AACMgJaWFlVUOE+rFRUVamlp8TgRAAAAACDIKNwCADACamtrFY1GFQqF1NzczJ/DAQAAAAAKwqUSAAAYIS0tLero6KDbFgAAAABQMAq3AACMkNraWq1atcrrGAAAAACAMsClEgAAAAAAAADAZyjcAgAAAAAAAIDPULgFAAAAAAAAAJ+hcAsAwAiJx+NauHChurq6vI4CoMzddNNNikaj+sIXvuB1lEBbtWqVotGovvnNb3odBUCZ27Vrl6699lr95je/8ToKioT7GMVA4RYAgBHS1tamPXv2qK2tzesoAMrc73//e0nSK6+84m2QgGtvb5ckbdy40eMkAMrdsmXL1N/fryVLlngdBUXCfYxioHALAMAIiMfj2rx5s1KplNrb2+m6BVA0N910U9YyXbfurFq1KmuZrlsAxbJr1y4dPXpUknT06FE6MssQ9zGKJex1APjfli1b3u5GGEwsFpMktba25lynublZTU1NI55N8n8+KRgZ/Y4xhN+1tbWpv79fktTf36+2tjYtWLDA41Rwg/mmcIxhcWW6bTPounXnzMfoxo0b9bd/+7cepQFQzpYtW5a1vGTJEq1du9ajNCgG7mMUCx23KFhNTY1qamq8jpGT3/NJwcjod4whvLZt2zYlk0lJUjKZ1NatWz1OhGJhvikcYwgAGE0ynZi5lhF83McoFjpuMaSmpiZfd7z4PZ8UjIx+xxjC76655hpt2rRJyWRS4XBYs2fP9joSXGK+KRxjCADAaVVVVVmFvKqqKg/ToBi4j1EsdNwCADACWlpaVFHhPK1WVFSopaXF40QAytU73/nOrOVLLrnEmyAB19zcnLV83XXXeZQEQLlbvHhx1vLdd9/tURIUC/cxioXCLQAAI6C2tlbRaFShUEjNzc38GTiAonn44Yezlr/97W97lCTYFi5cmLXM9W0BFMvMmTPf7sCsqqrS5Zdf7nEijDTuYxQLhVsAAEZIS0uLLrvsMrptARRdpuuWbtvCZLpu6bYFUGyLFy9WRUUFnZhljPsYxcA1bgEAGCG1tbVatWqV1zEAjAJndt3CnYULF57VeQsAxTBz5kxt2rTJ6xgoIu5jFAMdtwAAAAAAAADgMxRuAQAAAAAAAMBnKNwCPrBhwwZFo1Ft3LjR6yiBtX37dkWjUe3cudPrKADKXDwe18KFC9XV1eV1lMBiDAv3xS9+UdFoVLfccovXUQLtoYceUjQa5QveABQd71fKH69vUAwUbgEfePDBByVJq1ev9jhJcN1///2SpHvvvdfjJADKXVtbm/bs2aO2tjavowQWY1i4vXv3SpJefvllj5ME27p16yRJa9eu9TgJgHLH+5Xyx+sbFAOFW8BjGzZsUCqVkiSlUim6bl3Yvn27ksmkJCmZTPIpNoCiicfj2rx5s1KplNrb2+mocIExLNwXv/jFrGW6bt156KGHspbpugVQLLxfKX+8vkGxhL0OAIx2mW7bjNWrV+u6667zKE0wZT69zrj33nt11VVXeZQGQDlra2tTf3+/JKm/v19tbW1asGCBx6mChTEsXKbbNoOuW3cy3bYZa9eu1Re+8AWP0vjXli1b1N7envP2WCwmSWptbc25TnNzs5qamkY8GxAUvF8pf7y+QbHQcQt4LNNtm2sZQ8t8ep1rGQBGyrZt27I6ZrZu3epxouBhDIHyUlNTo5qaGq9jAL7G+5Xyx+sbFAsdt4DHQqFQVrE2FAp5mCaYwuFw1oufcJipDUBxXHPNNdq0aZOSyaTC4bBmz57tdaTAYQyBYGlqaqJbFigQ71fKH69vUCx03AIeO/O6dLfddptHSYLr9ttvz1r+8pe/7FESAOWupaVFFRXOy6eKigq1tLR4nCh4GMPCNTY2Zi1feumlHiUJtnnz5mUt33DDDR4lAVDueL9S/nh9g2KhcAt4bM6cOW932YZCIa5v68KsWbPe/tQ6HA5zvSgARVNbW6toNKpQKKTm5mb+PNgFxrBw//iP/5i1fOb18jE8N998c9Yy17cFUCy8Xyl/vL5BsVC4BXwg03VLt617mU+x+fQaQLG1tLTosssuo5OiAIxh4TJdt3TbFibTdUu3LYBi4/1K+eP1DYqBC6sAPjBnzhzNmTPH6xiBNmvWLM2aNcvrGABGgdraWq1atcrrGIHGGBbuzK5buHPzzTef1XkLAMXA+5Xyx+sbFAMdtwAAAAAAAADgMxRuAQAAAAAAAMBnila4NcacZ4z5lTHmt8aY540xXxtknU8ZYw4ZY/5v+r/PFSsPRq8NGzYoGo1q48aNXkfJKQgZ/W779u2KRqPauXOn11ECKx6Pa+HCherq6vI6CuBrzNmFY74p3PLlyxWNRnXfffd5HSXQOJ8BlArzTfnbu3evrr/+er3yyiteR0EZKWbHbY+ka6y1fyLpvZKuNca8f5D1/s1a+970f48WMQ9Gqcw3La9evdrjJLkFIaPf3X///ZKke++91+MkwdXW1qY9e/aora3N6yiArzFnF475pnA7duyQJG3dutXbIAHH+QygVJhvyt99992n48ePa8WKFV5HQRkpWuHWWpuy1h5NL1am/0sV63jAYDZs2KBUynnYpVIpX366GYSMfrd9+3Ylk0lJUjKZpOvWhXg8rs2bNyuVSqm9vZ0uOCAH5uzCMd8Ubvny5VnLdN26w/kMoFSYb8rf3r171dHRIUnq6Oig6xYjJlzMnRtjxkjaJalR0kPW2mcHWe2vjTFXSXpZ0t9Za18tZia/2bJli9rb23PeHovFJEmtra0512lublZTU9OIZysHmU81M1avXq3rrrvOozSDC0JGv8t022bce++9uuqqqzxKE0xtbW3q7++XJPX396utrU0LFizwOBXK0Ug870nePfcxZxeO+aZwmW7bjK1bt+qOO+7wJkyA+eF85r1A4YIwhkHIiOJivhmeIGTM5cwPUVesWKFHHnmk5DlQfor65WTW2j5r7XslXSzpfcaYy85YZYOkd1pr/1jSFkmPD7YfY8xNxphfG2N+nUgkihnZd2pqalRTU+N1jMDKfKqZa9kPgpDR7zLdtrmWMbRt27ZldS3zp7fwit+f95izC8d8A78Iwvns9zkxCIIwhkHIiMIw34wMP2fMdNvmWgbcKmrHbYa19rAxZrukayXtGfDz+IDVHpX09RzbPyzpYUm64YYb/DfDFaCpqYlPTosoFAplPSmGQiEP0wwuCBn9LhwOZxVrw+GSTG1l5ZprrtGmTZuUTCYVDoc1e/ZsryOhTAX9eY85u3DMN/ALP5zPQZ8T/SAIYxiEjCgu5pvhCULGXBoaGrKKtQ0NDR6mQTkpWsetMabeGHNB+t/jJTVJeumMdaYMWJwr6cVi5cHodMstt2Qt33bbbR4lyS0IGf3u9ttvz1r+8pe/7FGS4GppaVFFhfOUUFFRoZaWFo8TAf7EnF045pvCXX311VnLFL/d4XwGUCrMN+XvzEsWLVq0yKMkKDfFvFTCFEnbjTG7Jf0fSVustT8yxtxjjJmbXudWY8zzxpjfSrpV0qeKmAej0Jw5c97+NDMUCvnyOoRByOh3s2bNervLNhwOc31bF2praxWNRhUKhdTc3OzbP0ECvMacXTjmm8LdeeedWctc39YdzmcApcJ8U/4aGxvf7rJtaGjQJZdc4nEilIuiFW6ttbuttZdba//YWnuZtfae9M+/Yq1dn/73Imvtu621f2KtnWWtfSn/XoFzl/l008+fagYho99lum7ptnWvpaVFl112Gd1vwBCYswvHfFO4TNct3baF4XwGUCrMN+Xvjjvu0IQJE+i2xYjiQpAoe3PmzNGcOXO8jpFXEDL63axZszRr1iyvYwRabW2tVq1a5XUMwPeYswvHfFO4O++886zOW5w7zmcApcJ8U/4aGxv1wx/+0OsYKDPFvFQCAAAAAAAAAMAFCrcAAAAAAAAA4DMUbgEAAAAAAADAZyjcouxt375d0WhUO3fu9DpKTsuXL1c0GtV9993ndZTA2rBhg6LRqDZu3Oh1FAAF2LVrl6699lr95je/8TpKTkHI6HfxeFwLFy5UV1eX11EC66tf/aqi0ajuuecer6ME2mOPPaZoNKrHH3/c6yiDCsLr2L179+r666/XK6+84nWUQQVhzg5CRhTO7899PA4Bf6Jwi7J3//33S5Luvfdej5PktmPHDknS1q1bvQ0SYA8++KAkafXq1R4nAVCIZcuWqb+/X0uWLPE6Sk5ByOh3bW1t2rNnj9ra2ryOEli//OUvJUk///nPPU4SbE888YQk+faxGITXsffdd5+OHz+uFStWeB1lUEGYs4OQEYXz+3Mfj0PAnyjcoqxt375dyWRSkpRMJn3ZrbB8+fKsZbpuz92GDRuUSqUkSalUiq5bIKB27dqlo0ePSpKOHj3qy46PIGT0u3g8rs2bNyuVSqm9vd23nUd+9tWvfjVrma5bdx577LGsZb913QbhdezevXvV0dEhSero6PBd120Q5uwgZETh/P7cx+MQ8K+w1wGAYsp0KWTce++9uuqqqzxKM7hMt23G1q1bdccdd3gTJqAy3bYZq1ev1nXXXedRGhRiy5Ytam9vz3l7LBaTJLW2tuZcp7m5WU1NTSOeDcW3bNmyrOUlS5Zo7dq1HqUZnF8yBvlcaWtrU39/vySpv79fbW1tWrBgQclzBFmm2zaDrlt3Mt22GW1tbfrkJz/pUZqzBeF17JkNBytWrNAjjzziUZqz+WXOzscPGUfiOUXiNVg+fn/u88PjEKPDUPON5O/XsV6g4xZlLdOlkGsZ5SHTbZtrGeWjpqZGNTU1XsdAkWQ6PXIt+0EQMkr+Ple2bduW1UXIZYKAwQXhdWym2zbXsteCMGcHIaOfn1OCwu/PfUF4HGL0YM7JRsctylo4HM56kRsO85AvR6FQKKtYGwqFPEyDQjQ1NY2aT05xtqqqqqw3ClVVVR6mGZxfMgb5XLnmmmu0adMmJZNJhcNhzZ492+tIgC8F4XVsQ0NDVrG2oaHBwzRn88ucnY8fMgb5OSUo/P7c54fHIUYH5ptzR8ctytrtt9+etfzlL3/ZoyS5XX311VnLfnsSD4Jbbrkla/m2227zKAmAQixevDhr+e677/YoSW5ByOh3LS0tVdHYxgAAIABJREFUqqhwXoJWVFSopaXF40TB8xd/8RdZyx/60Ic8ShJsN954Y9ay3x6LQXgde+blvRYtWuRRksEFYc4OQkYUzu/PfTwOAf+icIuyNmvWrLe7E8LhsO+uCyZJd955Z9Yy17c9d3PmzHm7yzYUCnF9WyCgZs6c+XaHR1VVlS6//HKPE50tCBn9rra2VtFoVKFQSM3NzfwpnAtf+9rXspa/8pWveJQk2D7zmc9kLfvp+rZSMF7HNjY2vt1l29DQoEsuucTjRNmCMGcHISMK5/fnPh6HgH9RuEXZy3Qr+LFLISPTdUu3rXuZrlu6bYFgW7x48f9j7/5jI8/v+76/ZjpCE5ZwfWQaxHCMEWgGH1QhbG124TgIcNCS2OFq260YxopO+MJRc+4dDtUqm5Z7nqOINVoveNzxnVKstIJVXb213HzhNeQQthlsjjyQK1xSJG40Xlmg437ROcKDKjVidHixzBIOPJnpH9zh7Rw5JHe/HH7en/k+H8AC+zlSty99fry/3M/3faTy+bzpTo8QMloXRZEmJibMdRyFpNN1S7dtOp2uW6t7MYSvY8vlsoaGhsx123aEULNDyIj0rD/72IeATfa+URJwyi5evKiLFy/6jnGkL37xiwc6b/F0rl69qqtXr/qOASCl8+fP6+233/Yd40ghZLRudHRUX/rSl3zHCNqHu27xbF588cUDnbeWhPB17Pj4uH7jN37Dd4yeQqjZIWREetaffexDwCY6bgEAAAAAAADAGC5uAQAAAAAAAMAYLm4x8B4+fKhSqaR3333Xd5SearWaZmZmtLW15TtKsEJYZwDHC6EeVqtVXb58WY8ePfIdBRl2//59lUolffOb3/QdBRlnvW6vrKyoVCrpwYMHvqP0ZP3rWJ57p6PRaGhubk7b29u+oxzKer4QMIenw/pz5axxcYuB98Ybb0iSbt++7TlJb5VKRbu7u1paWvIdJVghrDOA44VQDxcXF9VqtXTr1i3fUZBh9+7dkyS99dZbnpMg66zX7bt370qS7ty54zlJb9a/juW5dzriONbm5qbiOPYd5VDW84WAOTwd1p8rZ42LWwy0hw8fqtlsSpKazabJt9i1Wk31el2SVK/Xeav0DEJYZwDHC6EeVqtV7ezsSJJ2dnboPoIX9+/f7xrTdQtfrNftlZUVtdttSVK73TbZdWv961iee6ej0WhobW1N7XZbq6ur5joyrecLAXN4Oqw/V3wo+A4A9FPn7XXH7du39fzzz3tKc7hKpdI1XlpaonvmKVlY53feeUerq6tHfs57770nSbpx40bPz5mentalS5dONRuy5bi9aHkfhlAPFxcXu8a3bt3S8vKypzTIqk63bcdbb72lT3/602eeI+R6g9NhvW53um077ty5oytXrnhKczgLX8cehefe6YjjWK1WS5LUarUUx7G+8IUveE71Aev5QsAcng4LzxVrX9/QcYuB1nl73WtsQedtUq8xjhfCOkvSyMiIRkZGfMdAxlnehyHUw07XUa8xgA9Yrjc4HdbrdqfbttfYAutfx/LcOx0bGxtdndXr6+ueE3Wzni8EzOHpsP5ckc7+6xs6bjHQCoVC1xc/hYK9LV8sFruKUbFY9JgmTBbW+dKlS3QMwYSQ92II9XB4eLjrL63Dw8Me0wB+hVxvcDqs1+1cLtd1WZvL5TymOZyFr2OPwnPvdExOTurtt99Ws9lUoVDQ1NSU70hdrOcLAXN4Oiw8V6x9fUPHLQbaq6++2jV+7bXXPCXprVwud43n5+c9JQlXCOsM4Hgh1MOFhYWu8c2bNz0lQZa9+OKLXeOXXnrJUxJknfW6fe3ata7x9evXPSXpzfrXsTz3TkcURcrn965f8vm8oijynKib9XwhYA5Ph/Xnig9c3GKgXbx4cf+tdaFQMPX9ojrGx8f33yIVi0WNjY15ThSeENYZwPFCqIfnz5/f7zYaHh7WuXPnPCdCFr3wwgtdYx/f3xaQ7Nftq1ev7nfZ5nI5c9/fVrL/dSzPvdMxOjqqUqmkXC6n6elpc99Gxnq+EDCHp8P6c8UHLm4x8Dpvsa29vX5SuVzW0NAQb5NSCGGdARwvhHq4sLCgfD5P1xG86nTd0m0L36zX7U7XrcVu2w7rX8fy3DsdURRpYmLCbCem9XwhYA5Ph/XnylnLWfwG7UeZnZ1tn9ZPsez8BLg333zzVP59wKDirAAAsoZnHwCEg5oNnAxnxSbnXDVJkguHfYyOWwAAAAAAAAAwhotbAAAAAAAAADCGi1vjarWaZmZmtLW15TtKsBqNhubm5rS9ve07Sk+sc3ohrDNgAfUmPepNesxheiGc5ZdfflmlUkmvvPKK7yg9Wd+LDx8+VKlU0rvvvus7Sk/W5zAE1uewWq3q8uXLevToke8oQbNet1dWVlQqlfTgwQPfUZBx1mviWePi1rhKpaLd3V0tLS35jhKsOI61ubmpOI59R+mJdU4vhHUGLKDepEe9SY85TC+Es/wHf/AHkmT2kkKyvxffeOMNSdLt27c9J+nN+hyGwPocLi4uqtVq6datW76jBM163b57964k6c6dO56TIOus18SzxsWtYbVaTfV6XZJUr9dNf9FrVaPR0NramtrttlZXV02+sWGd0wthnQELqDfpUW/SYw7TC+Esv/zyy11ji1231vfiw4cP1Ww2JUnNZtNk1631OQyB9TmsVqva2dmRJO3s7NB1+4ys1+2VlRV1fnB9u92m6xbeWK+JPhR8B+ind955R6urqz0//t5770n64Kfq9TI9Pa1Lly6daraTqFQqXeOlpSW99dZbZ54jZHEcq9VqSZJarZbiONYXvvAFz6m6sc7phbDOgAXUm/SoN+kxh+mFcJY73bYd1i4pJPt7sdNt23H79m09//zzntIczvochsD6HC4uLnaNb926peXl5TPPcRp/t/f193rJft3udNt23LlzR1euXPGUBllmvSb6kOmO25GREY2MjPiO0VPnjVyvMY63sbHR1amwvr7uOdFBrHN6IawzYAH1Jj3qTXrMYXqc5dNhfS92svUaW2B9DkNgfQ473ba9xlbwd/t0Ot22vcbAWbFeE30Y6I7bS5cueXujdhqKxWJXQS8Wix7ThGlyclJvv/22ms2mCoWCpqamfEc6gHVOL4R1Biyg3qRHvUmPOUyPs3w6rO/FQqHQdVlbKNj7q5v1OQyB9TkcHh7uuqwdHh72koO/2/dXLpfruqzN5XIe0yDLrNdEHzLdcWtduVzuGs/Pz3tKEq4oipTP723zfD6vKIo8JzqIdU4vhHUGLKDepEe9SY85TC+Es/zRj360azw2NuYnyBGs78VXX321a/zaa695StKb9TkMgfU5XFhY6BrfvHnTU5KwWa/b165d6xpfv37dUxJknfWa6AMXt4aNj4/vv4krFosmv+C1bnR0VKVSSblcTtPT0yb/8xnWOb0Q1hmwgHqTHvUmPeYwvRDO8te//vWu8de+9jVPSXqzvhcvXry432VbKBTMfX9byf4chsD6HJ4/f36/y3Z4eFjnzp3znChM1uv21atX97tsc7kc398W3liviT5wcWtcuVzW0NCQuTdyIYmiSBMTE6bf1LDO6YWwzoAF1Jv0qDfpMYfphXCWO1231i4onmR9L3a6bi1223ZYn8MQWJ/DhYUF5fN5um1Tsl63O123dNvCN+s18azlQvum07Ozs20fP8USyLLOT2d98803PScBAOBs8OwDAACDhq9vbHLOVZMkuXDYx+i4BQAAAAAAAABjuLgFAAAAAAAAAGO4uAUAAAAAAAAAY7i4Na7RaGhubk7b29u+o/RkPaP1fJK0srKiUqmkBw8e+I4SrBDWOYSM1jGH6Vmfw1qtppmZGW1tbfmOgj6yvg9D8PDhQ5VKJb377ru+o/R048YNlUol/ezP/qzvKD1Vq1VdvnxZjx498h0lWNbPcwhrbP3ZF8LfVe7du6dSqaRvfOMbvqP0xFlJz/oc4nRY34tnvQ+5uDUujmNtbm4qjmPfUXqyntF6Pkm6e/euJOnOnTuek4QrhHUOIaN1zGF61uewUqlod3dXS0tLvqOgj6zvwxC88cYbkqTbt297TtLbd7/7XUnSd77zHc9JeltcXFSr1dKtW7d8RwmW9fMcwhpbf/aF8HeV+/fvS5LZfShxVk6D9TnE6bC+F896H57o4tY5N3vIrynn3F/sd8AsazQaWltbU7vd1urqqsm3StYzWs8n7b3BbrfbkqR2u236TbZVIaxzCBmtYw7Tsz6HtVpN9XpdklSv1812HiEd6/swBA8fPlSz2ZQkNZtNk123nZ9a3WGx67ZarWpnZ0eStLOzY7azxzLr5zmENbb+7Avh7yr37t3rGlvsuuWspGd9DnE6rO9FH/vwpB23PyPpf5EUPf71lqSypP/dOffTfcqWeXEcq9VqSZJarZbJt0rWM1rPJ33wBrvD8ptsq0JY5xAyWsccpmd9DiuVStfYaucR0rG+D0PQ6bbtsNh12+m27bDYdbu4uNg1ttrZY5n18xzCGlt/9oXwd5VOt22HtX0ocVZOg/U5xOmwvhd97MOTXtwWJP3nSZL87SRJ/rakj0lqS/rr2rvARR9sbGx0dVOsr697TnSQ9YzW80naf4Pda4zjhbDOIWS0jjlMz/ocdjqOeo0xGKzvwxB05q/XGCfT6ejpNcbxrJ/nENbY+rOPv6ucDs5KetbnEKfD+l70sQ9PenH7I0mS/Nsnxn/0+J9tS/qz048FSZqcnFShUJAkFQoFTU1NeU50kPWM1vNJUi6XO3KM44WwziFktI45TM/6HBaLxSPHGAzW92EIOvPXa4yTGR4ePnKM41k/zyGssfVnH39XOR2clfSszyFOh/W96GMfnvTi9lvOuX/inPucc+5zkn7z8T/7TyT9u/7Fy7YoipTP7y1RPp9XFEWeEx1kPaP1fJJ07dq1rvH169c9JQlXCOscQkbrmMP0rM9hudz9H/HMz897SoJ+sr4PQ/Dqq692jV977TVPSXr7sR/7sa7xxz/+cU9JeltYWOga37x501OScFk/zyGssfVnXwh/V3nhhRe6xtb2ocRZOQ3W5xCnw/pe9LEPT3px+3lJvyzp449//YqkzydJ8v8lSXKxT9kyb3R0VKVSSblcTtPT0xoZGfEd6QDrGa3nk6SrV6/uv7nO5XK6cuWK50ThCWGdQ8hoHXOYnvU5HB8f3+80KhaLGhsb85wI/WB9H4bg4sWLXd0ezz//vOdEB7355ptd41/4hV/wlKS38+fP73fyDA8P69y5c54Thcf6eQ5hja0/+0L4u8qLL77YNf7c5z7nKUlvnJX0rM8hTof1vehjH57o4jZJknaSJL+eJMl/9/jXrydJwje3OQNRFGliYsL02yTrGa3nkz54k23xDXYoQljnEDJaxxymZ30Oy+WyhoaGzHUc4XRZ34ch6HTdWuy27eh03Vrstu1YWFhQPp8319ETEuvnOYQ1tv7sC+HvKp2uW6v7UOKsnAbrc4jTYX0vnvU+zJ3km4s752YlVST9RUm5x7/aSZL8QH/jHTQ7O9teXl4+6z8WyLQbN25IOtg9AwDAoOLZBwAABg1f39jknKsmSXLhsI+d9CcZ/IKkq0mS/P7pxQIAAAAAAAAAHOak3+P233JpCwAAAAAAAABn46QXt992zv2ac+6zzrnZzq+j/gfOuT/nnPs/nHO/65z7Pefc/3jI5/zHj/+9NefcbzvnPvos/ycGWaPR0NzcnLa3t31HQR/dv39fpVJJ3/zmN31HCVatVtPMzIy2trZ8R+lpZWVFpVJJDx488B0lWNTE9EI4K9axD2FBCPvwM5/5jEqlkj772c/6jtKT9WdzCOts/blSrVZ1+fJlPXr0yHeUnqzP4cOHD1UqlfTuu+/6jtLT66+/rlKppEql4jtKT9bPs/V9iOywvhfPOt9JL25/QNKupJKkq49//ZfH/G/+vaTJJEl+XNLHJV12zv3khz7nZyS9nyTJuKT/SXvfRxdPiONYm5ubiuPYdxT00b179yRJb731luck4apUKtrd3dXS0pLvKD3dvXtXknTnzh3PScJFTUwvhLNiHfsQFoSwD99//31Je5cVVll/NoewztafK4uLi2q1Wrp165bvKD1Zn8M33nhDknT79m3PSXr71re+JUlaX1/3G+QI1s+z9X2I7LC+F88634kubpMk+XuH/HrxmP9NO0mSncfDjzz+9eGfhPYpSd94/PtflzTlnMs9Rf6B1mg0tLa2pna7rdXVVbNv5pDO/fv3u8Z03T69Wq2mer0uSarX6ybfzK2srKjzwyDb7bbZzh7LqInphXBWrGMfwoIQ9uFnPvOZrrHFrlvrz+YQ1tn6c6VarWpnZ++vpDs7Oya7bq3P4cOHD9VsNiVJzWbTZNft66+/3jW22HVr/Txb34fIDut70Ue+XOeLlcM45342SZJfcM59RQcvXZUkyd8/6l/unPuPJFUljUv6apIk5Q99fFPS5SRJvvd4/J6kv54kyf/b6985OzvbXl5ePuqPHRhf/vKX9fbbb6vZbKpQKOiTn/ykvvCFL/iOhVNWKpUO/LO1tbUzzfDOO+9odXW158ffe+89SdKP/uiPHvnvmZ6e1qVLl04120m89NJL+8VTkorFornu5enpaT1Zb3O53JFzjoOoiemFcFasYx8OjtN49vl67oWwDy18fXMc68/mENbZ+nNldnZ2/+JWkoaHh2Xt75LW5/DKlSv7F7eSVCgUzL3kCKHeWD/P1vchTs+NGzckSW+++abnJIezvhf7lc85V02S5MJhHzuu47bzA8m+rb0L2A//OlKSJP8hSZKPS/rLkn7COTdx4tRPcM697Jz7tnPu253/5CoLNjY2ut5uWv7PPjDYRkZGNDIy4jtGT08WzsPGFnz4JdlRL81wOGpieiGcFevYh9lh+dnHPjwd1p/NIayz9efKk5e2h40tsD6HT17aHjbGyVg/z9b3IbLD+l70ka9w1AeTJFl5/NvdJEm6/vtt59ynT/qHJEny75xzDyVdlrT5xIf+jaQfkfQ951xB0n8q6cA3wUqS5OuSvi7tddye9M8N3eTkZNdbuampKd+RMKAuXbrkpWPotBSLxQNvvazJ5XIHunrwdKiJ6YVwVqxjHw6OkJ997MPTYf3ZHMI6W3+uDA8PH+i4tcb6HBYKhQMdt3h61s+z9X2I7LC+F33kO+kPJ5s/4T/b55z7z5xzP/j4939e0iVJ/+eHPu23JH3u8e9/StJGkiSZuZg9ThRFyuf3liifzyuKIs+J0A8vvtj97aJfeuklT0nCVS53fRcWzc8fWZ68uHbtWtf4+vXrnpKEi5qYXghnxTr2ISwIYR8+99xzXePR0VFPSXqz/mwOYZ2tP1cWFha6xjdv3vSUpDfrc/jqq692jV977TVPSXr7xCc+0TW2dikq2T/P1vchssP6XvSR78iLW+fcJx9/f9sfds59+YlfvyzpuP9G4ockPXTOfVfSv5L0TpIk/8Q59/POuf/q8ef8kqRR51xN0n8vyd5TwKPR0VGVSiXlcjlNT0+b/c/1kM4LL7zQNf70p0/czI7HxsfH9990FYtFjY2NeU500NWrV/c7eXK5nK5cueI5UXioiemFcFasYx/CghD24a/92q91jX/1V3/VU5LerD+bQ1hn68+V8+fP73fZDg8P69y5c54THWR9Di9evLjfZVsoFPT88897TnTQF7/4xa7xhy9WLLB+nq3vQ2SH9b3oI99xHbf/j/a+v+2fqvt72/6WpOmj/odJknw3SZJzSZL8WJIkE0mS/Pzjf/5zSZL81uPf/2mSJJ9OkmQ8SZKfSJLE1o+LMyCKIk1MTJh7I4fT1em6pdv22ZXLZQ0NDZl7I/ekTmePtY6ekFAT0wvhrFjHPoQFIezDTtetxW7bDuvP5hDW2fpzZWFhQfl83mS3bYf1Oex03Vrstu3odN1a7LbtsH6ere9DZIf1vXjW+XIn+Sb8zrmPJEnyZ2eQ51izs7Ntaz8JFAAAAAAAALDsxo0bkqQ333zTcxI8yTlXTZLkwmEfO+l3Fv+oc25J0sck/bnOP0ySxFbPMgAAAAAAAAAMgJP+cLL/VdIvau/72l6U9CuS/lG/QgEAAAAAAABAlp304vbPJ0myLimXJEk9SZL/QdJ/0b9YQLZUq1VdvnxZjx498h0lWI1GQ3Nzc9re3vYdpacQMiKdENb4/v37KpVK+uY3v+k7yqFCmENqdjawzum9/vrrKpVKqlQqvqP0ZL3mWM8XghDOMuuc3srKikqlkh48eOA7SrBqtZpmZma0tcWPHoJf1mviWec76cXtv3fO5SX9X865a865vyVpuI+5gExZXFxUq9XSrVu3fEcJVhzH2tzcVBzHvqP0FEJGpBPCGt+7d0+S9NZbb3lOcrgQ5pCanQ2sc3rf+ta3JEnr6+t+gxzBes2xni8EIZxl1jm9u3fvSpLu3LnjOUm4KpWKdnd3tbS05DsKMs56TTzrfCe9uL0uaUjS35d0XtJPS/q7/QoFZEm1WtXOzo4kaWdnx3Q3gFWNRkNra2tqt9taXV01+WYuhIxIJ4Q1vn//ftfYWtdtCHNIzc4G1jm9119/vWtssevWes2xni8EIZxl1jm9lZUVdX7oervdpuv2GdRqNdXrdUlSvV6n6xbeWK+JPvKd6OI2SZJ/lSTJTpIk30uS5O9J+rSk8f5GA7JhcXGxa2y5G8CqOI7VarUkSa1Wy+SbuRAyIp0Q1rjTbdthres2hDmkZmcD65xep9u2w2LXrfWaYz1fCEI4y6xzep1u2w66bp/eh1+u0XUbrnfeeUc3btzo+eu9997Te++9d+TnvPPOO97yW6+JPvIdeXHrnPsB59y8c+6uc67knMs5565Jqkn6O31PB2RApwug1xjH29jYULPZlCQ1m02TfzkMISPSYY3TC2EOqdnZwDpng/WaYz1fCEI4y6xzep1u215jHK/TbdtrjMExMjKikZER3zF6sl4TfeQrHPPx/03S+5L+haT/RtIXJeUk/a0kSb7T52xAJgwPD3d9ETk8zLePflqTk5N6++231Ww2VSgUNDU15TvSASFkRDqscXohzCE1OxtY52ywXnOs5wtBCGeZdU4vl8t1XdbmcjmPacJULBa7LmuLxaLHNEjj0qVLunTpku8Yz8x6TfSR77hvlTCWJMl/nSTJ/yzps5I+JmmaS1vg9CwsLHSNb9686SlJuKIoUj6/V87y+byiKPKc6KAQMiKdENb4xRdf7Bq/9NJLnpIcLoQ5pGZnA+uc3ic+8YmusbW/eEn2a471fCEI4Syzzuldu3ata3z9+nVPScJVLpe7xvPz856SIOus10Qf+Y67uP2zzm+SJPkPkr6XJMmf9jcSkC3nz5/ff/s/PDysc+fOeU4UntHRUZVKJeVyOU1PT5v8Tz9CyIh0QljjF154oWv86U9/2lOSw4Uwh9TsbGCd0/viF7/YNf7wpYAF1muO9XwhCOEss87pXb16db/LNpfL6cqVK54ThWd8fHy/y7ZYLGpsbMxzImSV9ZroI99xF7c/7pz7/uNffyLpxzq/d859v+/pgIxYWFhQPp832QUQiiiKNDExYe6N3JNCyIh0QljjTtettW7bjhDmkJqdDaxzep2uW4vdth3Wa471fCEI4Syzzul1um7ptn125XJZQ0NDdNvCO+s18azz5UL7xt2zs7Pt5eVl3zEAAAAAAAAAIBXnXDVJkguHfey4jlsAAAAAAAAAwBnj4hYAAAAAAAAAjOHiFgAAAAAAAACM4eIWwLEajYbm5ua0vb3tO0rQmEdYUKvVNDMzo62tLd9RghXCWQ4ho3X37t1TqVTSN77xDd9RDhXCWbY+h1IY84h0qIfZ8NWvflWlUklf+9rXfEcJFmclG0JYZ+vP5mq1qsuXL+vRo0dn8udxcQvgWHEca3NzU3Ec+44SNOYRFlQqFe3u7mppacl3lGCFcJZDyGjd/fv3JcnsHIZwlq3PoRTGPCId6mE2/OZv/qYkiR9k/uw4K9kQwjpbfzYvLi6q1Wrp1q1bZ/LncXEL4EiNRkNra2tqt9taXV01/WbOMuYRFtRqNdXrdUlSvV43+xbbshDOcggZrbt3717X2FrHaAhn2focSmHMI9KhHmbDV7/61a4xXbdPj7OSDSGss/Vnc7Va1c7OjiRpZ2fnTLpuubgFcKQ4jtVqtSRJrVbL9Js5y5hHWFCpVLrGVt9iWxbCWQ4ho3WdTtEOa3MYwlm2PodSGPOIdKiH2dDptu2g6/bpcVayIYR1tv5sXlxc7BqfRdctF7cAjrSxsaFmsylJajabWl9f95woTMwjLOi8ve41xvFCOMshZEQ6nOXTwTwOPuohcDKclWwIYZ2tP5s73ba9xv3AxS2AI01OTqpQKEiSCoWCpqamPCcKE/MIC4rF4pFjHC+EsxxCRqTDWT4dzOPgox4CJ8NZyYYQ1tn6s3l4ePjIcT9wcQvgSFEUKZ/fKxX5fF5RFHlOFCbmERaUy+Wu8fz8vKck4QrhLIeQ0boXXniha2xtDkM4y9bnUApjHpEO9TAbPvWpT3WNZ2dnPSUJF2clG0JYZ+vP5oWFha7xzZs3+/5ncnEL4Eijo6MqlUrK5XKanp7WyMiI70hBYh5hwfj4+P5b62KxqLGxMc+JwhPCWQ4ho3Uvvvhi1/hzn/ucpySHC+EsW59DKYx5RDrUw2z4/Oc/3zV+5ZVXPCUJF2clG0JYZ+vP5vPnz+932Q4PD+vcuXN9/zO5uAVwrCiKNDExYfKNXEiYR1hQLpc1NDRk7u11SEI4yyFktK7TMWp1DkM4y9bnUApjHpEO9TAbOl23dNs+O85KNoSwztafzQsLC8rn82fSbStJuXa7fSZ/0GmZnZ1t81MiAQAAAAAAAITOOVdNkuTCYR+j4xYAAAAAAAAAjOHiFgAAAAAAAACM4eIWA6/RaGhubk7b29u+o/S0srKiUqmkBw8e+I4BDlV2AAAgAElEQVQSrBDWOYSMGHzsw/SYw2ywvs7W80lSrVbTzMyMtra2fEfpKYR5RDrsw2x4+PChSqWS3n33Xd9RAAy4s67ZXNxi4MVxrM3NTcVx7DtKT3fv3pUk3blzx3OScIWwziFkxOBjH6bHHGaD9XW2nk+SKpWKdnd3tbS05DtKTyHMI9JhH2bDG2+8IUm6ffu25yQABt1Z12wubjHQGo2G1tbW1G63tbq6avIt9srKijo/JLDdbtN1+wxCWOcQMmLwsQ/TYw6zwfo6W88n7XU51ut1SVK9XjfZ7RjCPCId9mE2PHz4UM1mU5LUbDbpugXQNz5qNhe3GGhxHKvVakmSWq2WybfYnW7bDrpun14I6xxCRgw+9mF6zGE2WF9n6/mkvS7HJ1nsdgxhHpEO+zAbOt22HXTdAugXHzWbi1sMtI2Nja63r+vr654THdTptu01xvFCWOcQMmLwsQ/TYw6zwfo6W88nab/LsdfYghDmEemwD7OhM3+9xgBwWnzUbC5uMdAmJydVKBQkSYVCQVNTU54THZTL5Y4c43ghrHMIGTH42IfpMYfZYH2dreeTpGKxeOTYghDmEemwD7OhM3+9xgBwWnzUbC5uMdCiKFI+v7fN8/m8oijynOiga9eudY2vX7/uKUm4QljnEDJi8LEP02MOs8H6OlvPJ0nlcrlrPD8/7ylJbyHMI9JhH2bDq6++2jV+7bXXPCUBMOh81GwubjHQRkdHVSqVlMvlND09rZGREd+RDrh69ep+l20ul9OVK1c8JwpPCOscQkYMPvZhesxhNlhfZ+v5JGl8fHy/u7FYLGpsbMxzooNCmEekwz7MhosXL3Z1wD3//POeEwEYVD5qNhe3GHhRFGliYsL02+tO1y3dts8uhHUOISMGH/swPeYwG6yvs/V80l6349DQkMkux44Q5hHpsA+zodN1S7ctgH4765qdC+0HIc3OzraXl5d9xwAAAAAAAACAVJxz1SRJLhz2MTpuAQAAAAAAAMAYLm4BAAAAAAAAwBgubo1rNBqam5vT9va27yjoI9Y5G1hnYDA8fPhQpVJJ7777ru8o6CNqdnq1Wk0zMzPa2tryHaWnarWqy5cv69GjR76joE9C2IfW6431fFIY62wd9RBWcJ67cXFrXBzH2tzcVBzHvqOgj1jnbGCdgcHwxhtvSJJu377tOQn6iZqdXqVS0e7urpaWlnxH6WlxcVGtVku3bt3yHQV9EsI+tF5vrOeTwlhn66iHsILz3I2LW8MajYbW1tbUbre1urpq+g0nnh3rnA2sMzAYHj58qGazKUlqNpt03Q4oanZ6tVpN9XpdklSv1012zVSrVe3s7EiSdnZ26DIbQCHsQ+v1xno+KYx1to56CCs4zwdxcWtYHMdqtVqSpFarZfoNJ54d65wNrDMwGDrdth103Q4manZ6lUqla2yxa2ZxcbFrTJfZ4AlhH1qvN9bzSWGss3XUQ1jBeT6Ii1vDNjY2urp61tfXPSdCP7DO2cA6A4Ohc457jTEYqNnpdbpleo0t6HSX9RojfCHsQ+v1xno+KYx1to56CCs4zwdxcWvY5OSkCoWCJKlQKGhqaspzIvQD65wNrDMwGDrnuNcYg4GanV6xWDxybMHw8PCRY4QvhH1ovd5YzyeFsc7WUQ9hBef5IC5uDYuiSPn83hLl83lFUeQ5EfqBdc4G1hkYDK+++mrX+LXXXvOUBP1EzU6vXC53jefn5z0l6W1hYaFrfPPmTU9J0C8h7EPr9cZ6PimMdbaOeggrOM8HcXFr2OjoqEqlknK5nKanpzUyMuI7EvqAdc4G1hkYDBcvXuzqPHr++ec9J0I/ULPTGx8f3++SKRaLGhsb85zooPPnz+93lQ0PD+vcuXOeE+G0hbAPrdcb6/mkMNbZOuohrOA8H8TFrXFRFGliYsLkm02cHtY5G1hnYDB0um7pth1s1Oz0yuWyhoaGTHfLLCwsKJ/P0102wELYh9brjfV8UhjrbB31EFZwnrvl2u227wxPZXZ2tr28vOw7BgAAAAAAAACk4pyrJkly4bCP0XELAAAAAAAAAMZwcQsAAAAAAAAAxnBxCwAAAAAAAADG9O3i1jn3I865h865f+2c+z3n3PVDPucTzrk/ds595/Gvn+tXHsCyRqOhubk5bW9v+46CPqrVapqZmdHW1pbvKMgw6g0wGEI4yyFk5Nk8+ELYh9aFcE5WVlZUKpX04MED31F6Yi/CghD2YQg15yz1s+O2KWkuSZKPSfpJSZ93zn3skM/7Z0mSfPzxr5/vYx7ArDiOtbm5qTiOfUdBH1UqFe3u7mppacl3FGQY9QYYDCGc5RAy8mwefCHsQ+tCOCd3796VJN25c8dzkt7Yi7AghH0YQs05S327uE2S5A+TJPmdx7//E0m/L+mH+/XnAaFqNBpaW1tTu93W6uqq6TdfeHa1Wk31el2SVK/XeXsIL6g3wGAI4SyHkJFn8+ALYR9aF8I5WVlZUbvdliS1222TXbfsRVgQwj4MoeactTP5HrfOuY9KOifptw/58N9wzv2uc+6fOuf+6lnkASyJ41itVkuS1Gq1TL/5wrOrVCpdY94ewgfqDTAYQjjLIWTk2Tz4QtiH1oVwTjrdth0Wu27Zi7AghH0YQs05a32/uHXODUv6x5L+QZIk3//Qh39HUjFJkh+X9BVJv9Hj3/Gyc+7bzrlvv//++/0NDJyxjY0NNZtNSVKz2dT6+rrnROiHzlvDXmPgLFBvgMEQwlkOISPP5sEXwj60LoRz0um27TW2gL0IC0LYhyHUnLPW14tb59xHtHdpGydJsvzhjydJ8v0kSXYe//6BpI845/7CIZ/39SRJLiRJcuG5557rZ2TgzE1OTqpQKEiSCoWCpqamPCdCPxSLxSPHwFmg3gCDIYSzHEJGns2DL4R9aF0I5ySXyx05toC9CAtC2Ich1Jyz1reLW+dcTtIvSfr9JEn+YY/P+UuPP0/OuZ94nKfRr0yARVEUKZ/fO4r5fF5RFHlOhH4ol8td4/n5eU9JkGXUG2AwhHCWQ8jIs3nwhbAPrQvhnFy7dq1rfP36dU9JemMvwoIQ9mEINees9bPj9m9K+mlJk8657zz+dcU594pz7pXHn/NTkjadc78r6cuSXkiSxN5/1wD00ejoqEqlknK5nKanpzUyMuI7EvpgfHx8/21hsVjU2NiY50TIIuoNMBhCOMshZOTZPPhC2IfWhXBOrl69ut9lm8vldOXKFc+JDmIvwoIQ9mEINeesFfr1L06S5J9LOvK/UUiS5K6ku0d9DpAFURSpXq+bfOOF01Mul3Xjxg3eGsIr6g0wGEI4yyFk5Nk8+ELYh9aFcE6uXbumr3zlKya7bTvYi7AghH0YQs05SzmL37j7KLOzs+3l5QPfLhcAAAAAAAAAguKcqyZJcuGwj/X1h5MBAAAAAAAAAJ4eF7cAAAAAAAAAYAwXt4ABtVpNMzMz2tra8h0FwICj3qRXrVZ1+fJlPXr0yHcUZFij0dDc3Jy2t7d9R+lpZWVFpVJJDx488B2lJ+s1MYR1Rnqsc3rMYXrMIWATF7eAAZVKRbu7u1paWvIdBcCAo96kt7i4qFarpVu3bvmOggyL41ibm5uK49h3lJ7u3t37GcR37tzxnKQ36zUxhHVGeqxzesxheswhYBMXt4BntVpN9XpdklSv1812fAAIH/UmvWq1qp2dHUnSzs4OXbfwotFoaG1tTe12W6urqya7o1ZWVtT5Icjtdttk1631mhjCOiM91jk95jA95hCwi4tbwLNKpdI1ttrxASB81Jv0FhcXu8Z03cKHOI7VarUkSa1Wy2R3VKfbtsNi1631mhjCOiM91jk95jA95hCwi4tbwLNOp0evMQCcFupNep1u215j4CxsbGyo2WxKkprNptbX1z0nOqjTbdtrbIH1mhjCOiM91jk95jA95hCwi4tbwLNisXjkGABOC/UmveHh4SPHwFmYnJxUoVCQJBUKBU1NTXlOdFAulztybIH1mhjCOiM91jk95jA95hCwi4tbwLNyudw1np+f95QEwKCj3qS3sLDQNb5586anJMiyKIqUz+99GZ/P5xVFkedEB127dq1rfP36dU9JerNeE0NYZ6THOqfHHKbHHAJ2cXELeDY+Pr7f4VEsFjU2NuY5EYBBRb1J7/z58/tdtsPDwzp37pznRMii0dFRlUol5XI5TU9Pa2RkxHekA65evbrfZZvL5XTlyhXPiQ6yXhNDWGekxzqnxxymxxwCdnFxCxhQLpc1NDRkrtMDwOCh3qS3sLCgfD5Pty28iqJIExMTpruiOl23FrttO6zXxBDWGemxzukxh+kxh4BNOYs/KOAos7Oz7eXlZd8xAAAAAAAAACAV51w1SZILh32MjlsAAAAAAAAAMIaLWwAAAAAAAAAwhotbwIBGo6G5uTltb2/7jhKsWq2mmZkZbW1t+Y4CmEa9SY96kw3W1zmEs1ytVnX58mU9evTId5SerK9zCKzvRev5QhDCOWGd02MOAZu4uAUMiONYm5ubiuPYd5RgVSoV7e7uamlpyXcUwDTqTXrUm2ywvs4hnOXFxUW1Wi3dunXLd5SerK9zCKzvRev5QhDCOWGd02MOAZu4uAU8azQaWltbU7vd1urqKm84n0GtVlO9Xpck1et1090AgE/Um/SoN9lgfZ1DOMvValU7OzuSpJ2dHZNdt9bXOQTW96L1fCEI4Zywzukxh4BdXNwCnsVxrFarJUlqtVq84XwGlUqla2y5GwDwiXqTHvUmG6yvcwhneXFxsWtssevW+jqHwPpetJ4vBCGcE9Y5PeYQsIuLW8CzjY0NNZtNSVKz2dT6+rrnROHpdAH0GgPYQ71Jj3qTDdbXOYSz3Om27TW2wPo6h8D6XrSeLwQhnBPWOT3mELCLi1vAs8nJSRUKBUlSoVDQ1NSU50ThKRaLR44B7KHepEe9yQbr6xzCWR4eHj5ybIH1dQ6B9b1oPV8IQjgnrHN6zCFgFxe3gGdRFCmf3zuK+XxeURR5ThSecrncNZ6fn/eUBLCNepMe9SYbrK9zCGd5YWGha3zz5k1PSXqzvs4hsL4XrecLQQjnhHVOjzkE7OLiFvBsdHRUpVJJuVxO09PTGhkZ8R0pOOPj4/tv/4vFosbGxjwnAmyi3qRHvckG6+scwlk+f/78fpft8PCwzp075znRQdbXOQTW96L1fCEI4Zywzukxh4BdXNwCBkRRpImJCd5splAulzU0NGSyCwCwhHqTHvUmG6yvcwhneWFhQfl83mS3bYf1dQ6B9b1oPV8IQjgnrHN6zCFgU67dbvvO8FRmZ2fby8vLvmMAAAAAAAAAQCrOuWqSJBcO+xgdtwAAAAAAAABgDBe3AAAAAAAAAGAMF7cAAAAAAAAAYAwXtwAGQqPR0NzcnLa3t31HATDgqtWqLl++rEePHvmOApjGsxkYDCGc5ZWVFZVKJT148MB3FMC0EM5zrVbTzMyMtra2fEcxgYtbAAMhjmNtbm4qjmPfUQAMuMXFRbVaLd26dct3FMA0ns3AYAjhLN+9e1eSdOfOHc9JANtCOM+VSkW7u7taWlryHcUELm4BBK/RaGhtbU3tdlurq6um3x4CCFu1WtXOzo4kaWdnh65boAeezcBgCOEsr6ysqN1uS5La7TZdt0APIZznWq2mer0uSarX63TdiotbAAMgjmO1Wi1JUqvVMv32EEDYFhcXu8Z03QKH49kMDIYQznKn27aDrlvgcCGc50ql0jWm65aLWwADYGNjQ81mU5LUbDa1vr7uORGAQdXptu01BrCHZzMwGEI4y51u215jAHtCOM+dbtte4yzi4hZA8CYnJ1UoFCRJhUJBU1NTnhMBGFTDw8NHjgHs4dkMDIYQznIulztyDGBPCOe5WCweOc4iLm4BBC+KIuXze+Usn88riiLPiQAMqoWFha7xzZs3PSUBbOPZDAyGEM7ytWvXusbXr1/3lASwLYTzXC6Xu8bz8/OektjBxS2A4I2OjqpUKimXy2l6elojIyO+IwEYUOfPn9/vsh0eHta5c+c8JwJs4tkMDIYQzvLVq1f3u2xzuZyuXLniORFgUwjneXx8fL/LtlgsamxszHMi/7i4BTAQoijSxMSEybeGAAbLwsKC8vk83bbAMXg2A4MhhLPc6bql2xY4WgjnuVwua2hoiG7bx3KhfePu2dnZ9vLysu8YAAAAAAAAAJCKc66aJMmFwz5Gxy0AAAAAAAAAGMPFLQAAAAAAAAAYw8WtcY1GQ3Nzc9re3vYdBX3EOgM4K9Sb9JjDbKjVapqZmdHW1pbvKACAY1CzAQwqLm6Ni+NYm5ubiuPYdxT0EesM4KxQb9JjDrOhUqlod3dXS0tLvqMAAI5BzQYwqLi4NazRaGhtbU3tdlurq6t09gwo1hnAWaHepMccZkOtVlO9Xpck1et1OrgAwDBqNoBBxsWtYXEcq9VqSZJarRadPQOKdQZwVqg36TGH2VCpVLrGdHABgF3UbACDjItbwzY2NtRsNiVJzWZT6+vrnhOhH1hnAGeFepMec5gNnc6tXmMAgB3UbACDjItbwyYnJ1UoFCRJhUJBU1NTnhOhH1hnAGeFepMec5gNxWLxyDEAwA5qNoBBxsWtYVEUKZ/fW6J8Pq8oijwnQj+wzgDOCvUmPeYwG8rlctd4fn7eUxIAwHGo2QAGGRe3ho2OjqpUKimXy2l6elojIyO+I6EPWGcAZ4V6kx5zmA3j4+P7HVvFYlFjY2OeEwEAeqFmAxhkXNwaF0WRJiYm6OgZcKwzgLNCvUmPOcyGcrmsoaEhOrcAIADUbACDKtdut31neCqzs7Pt5eVl3zEAAAAAAAAAIBXnXDVJkguHfYyOWwAAAAAAAAAwhotbAAAAAAAAADCGi1sAAAAAAAAAMKZvF7fOuR9xzj10zv1r59zvOeeuH/I5Oefcl51zNefcd51zf61feQDLGo2G5ubmtL297TsKgAFXq9U0MzOjra0t31GCRc3OBs5KeiGclRAyIh3WOBuo2dnAeUYW9bPjtilpLkmSj0n6SUmfd8597EOf80lJf+Xxr5cl/WIf8wBmxXGszc1NxXHsOwqAAVepVLS7u6ulpSXfUYJFzc4Gzkp6IZyVEDIiHdY4G6jZ2cB5Rhb17eI2SZI/TJLkdx7//k8k/b6kH/7Qp31K0q8kSdJOkuRfSvpB59wP9SsTYFGj0dDa2pra7bZWV1d5ewigb2q1mur1uiSpXq/TlfIMqNnZwFlJL4SzEkJGpMMaZwM1Oxs4z8iqM/ket865j0o6J+m3P/ShH5b0fz8x/p4OXu4CAy2OY7VaLUlSq9Xi7SGAvqlUKl1julKeHjU7Gzgr6YVwVkLIiHRY42ygZmcD5xlZ1feLW+fcsKR/LOkfJEny/Wf8d7zsnPu2c+7b77///ukGBDzb2NhQs9mUJDWbTa2vr3tOBGBQdbpReo1xPGp2NnBW0gvhrISQEemwxtlAzc4GzjOyqq8Xt865j2jv0jZOkmT5kE/5N5J+5InxX378z7okSfL1JEkuJEly4bnnnutPWMCTyclJFQoFSVKhUNDU1JTnRAAGVbFYPHKM41Gzs4Gzkl4IZyWEjEiHNc4GanY2cJ6RVX27uHXO5ST9kqTfT5LkH/b4tN+S9Hedcznn3E9K+uMkSf6wX5kAi6IoUj6/dxTz+byiKPKcCMCgKpfLXeP5+XlPScJFzc4Gzkp6IZyVEDIiHdY4G6jZ2cB5Rlb1s+P2b0r6aUmTzrnvPP51xTn3inPulcef80DSlqSapLck/bd9zAOYNDo6qlKppFwup+npaY2MjPiOBGBAjY+P73ehFItFjY2NeU4UHmp2NnBW0gvhrISQEemwxtlAzc4GzjOyqtCvf3GSJP9cUu6Yz2lL+ny/MgChiKJI9Xqdt4YA+q5cLuvGjRt0o6RAzc4Gzkp6IZyVEDIiHdY4G6jZ2cB5Rhbl2u227wxPZXZ2tr28fNi3ywUAAAAAAACAcDjnqkmSXDjsY3394WQAAAAAAAAAgKfHxS0AAAAAAAAAGMPFLQCckVqtppmZGW1tbfmOAgA4RqPR0NzcnLa3t31HCVa1WtXly5f16NEj31GCxT4EToavs9Oj3mQD65zeWc8hF7cAcEYqlYp2d3e1tLTkOwoA4BhxHGtzc1NxHPuOEqzFxUW1Wi3dunXLd5RgsQ+Bk+Hr7PSoN9nAOqd31nPIxS0AnIFaraZ6vS5JqtfrdAMAgGGNRkNra2tqt9taXV2lK+UZVKtV7ezsSJJ2dnboun0G7EPgZPg6Oz3qTTawzun5mEMubgHgDFQqla4x3QAAYFccx2q1WpKkVqtFV8ozWFxc7BrTdfv02IfAyfB1dnrUm2xgndPzMYdc3ALAGeh0AfQaAwDs2NjYULPZlCQ1m02tr697ThSeTrdtrzGOxz4EToavs9Oj3mQD65yejznk4hYAzkCxWDxyDACwY3JyUoVCQZJUKBQ0NTXlOVF4hoeHjxzjeOxD4GT4Ojs96k02sM7p+ZhDLm4B4AyUy+Wu8fz8vKckAIDjRFGkfH7vy+R8Pq8oijwnCs/CwkLX+ObNm56ShIt9CJwMX2enR73JBtY5PR9zyMUtAJyB8fHx/bf/xWJRY2NjnhMBAHoZHR1VqVRSLpfT9PS0RkZGfEcKzvnz5/e7bIeHh3Xu3DnPicLDPgROhq+z06PeZAPrnJ6POeTiFgDOSLlc1tDQEF0AABCAKIo0MTFBN0oKCwsLyufzdNumwD4EToavs9Oj3mQD65zeWc9hrt1un8kfdFpmZ2fby8vLvmMAAAAAAAAAQCrOuWqSJBcO+xgdtwAAAAAAAABgDBe3AAAAAAAAAGAMF7cAAMCMRqOhubk5bW9v+46CjGMvpler1TQzM6OtrS3fUXpinYHBwFlOjznMBtY5PFzcAgAAM+I41ubmpuI49h0FGcdeTK9SqWh3d1dLS0u+o/TEOgODgbOcHnOYDaxzeLi4BQAAJjQaDa2trandbmt1dZVOAHjDXkyvVqupXq9Lkur1usmuW9YZGAyc5fSYw2xgncPExS0AADAhjmO1Wi1JUqvVohMA3rAX06tUKl1ji123rDMwGDjL6TGH2cA6h4mLWwAAYMLGxoaazaYkqdlsan193XMiZBV7Mb1Ot22vsQWsMzAYOMvpMYfZwDqHiYtbAABgwuTkpAqFgiSpUChoamrKcyJkFXsxvWKxeOTYAtYZGAyc5fSYw2xgncPExS0AADAhiiLl83tfmuTzeUVR5DkRsoq9mF65XO4az8/Pe0rSG+sMDAbOcnrMYTawzmHi4hYAAJgwOjqqUqmkXC6n6elpjYyM+I6EjGIvpjc+Pr7fZVssFjU2NuY50UGsMzAYOMvpMYfZwDqHiYtbAABgRhRFmpiYoAMA3rEX0yuXyxoaGjLZbdvBOgODgbOcHnOYDaxzeHLtdtt3hqcyOzvbXl5e9h0DAAAAAAAAAFJxzlWTJLlw2MfouAUAAAAAAAAAY7i4BQAAAAAAAABjuLgFAAAAAAAAAGO4uAUMaDQampub0/b2tu8oAAac9XpjPR+yg72YXq1W08zMjLa2tnxHATDgqNnA4OA8d+PiFjAgjmNtbm4qjmPfUQAMOOv1xno+ZAd7Mb1KpaLd3V0tLS35jgJgwFGzgcHBee7GxS3gWaPR0NramtrttlZXV3mrBKBvrNcb6/mQHezF9Gq1mur1uiSpXq/TdQugb6jZwODgPB/ExS3gWRzHarVakqRWq8VbJQB9Y73eWM+H7GAvplepVLrGdN0C6BdqNjA4OM8HcXELeLaxsaFmsylJajabWl9f95wIwKCyXm+s50N2sBfT63Tb9hoDwGmhZgODg/N8EBe3gGeTk5MqFAqSpEKhoKmpKc+JAAwq6/XGej5kB3sxvWKxeOQYAE4LNRsYHJzng7i4BTyLokj5/N5RzOfziqLIcyIAg8p6vbGeD9nBXkyvXC53jefn5z0lATDoqNnA4OA8H8TFLeDZ6OioSqWScrmcpqenNTIy4jsSgAFlvd5Yz4fsYC+mNz4+vt9lWywWNTY25jkRgEFFzQYGB+f5IC5uAQOiKNLExARvkwD0nfV6Yz0fsoO9mF65XNbQ0BDdtgD6jpoNDA7Oc7dcu932neGpzM7OtpeXl33HAAAAAAAAAIBUnHPVJEkuHPYxOm4BAAAAAAAAwBgubgEAAAAAAADAGC5uAQAAgA9pNBqam5vT9va27yjBYg6zgXWGBexDAIOKi1sAAADgQ+I41ubmpuI49h0lWMxhNrDOsIB9CGBQcXELAAAAPKHRaGhtbU3tdlurq6t0cD0D5jAbWGdYwD4EMMi4uAUAAACeEMexWq2WJKnVatHB9QyYw2xgnWEB+xDAIOPiFgAAAHjCxsaGms2mJKnZbGp9fd1zovAwh9nAOsMC9iGAQcbFLQAAAPCEyclJFQoFSVKhUNDU1JTnROFhDrOBdYYF7EMAg4yLWwAAAOAJURQpn9/7MjmfzyuKIs+JwsMcZgPrDAvYhwAGGRe3AAAAwBNGR0dVKpWUy+U0PT2tkZER35GCwxxmA+sMC9iHAAZZwXcAAAAAwJooilSv1+ncSoE5zAbWGRawDwEMqly73fad4anMzs62l5eXfccAAAAAAAAAgFScc9UkSS4c9jG+VQIAAAAAAAAAGMPFLQAAAAAAAAAY07eLW+fcPefcHznnNnt8/BPOuT92zn3n8a+f61cWAACwp9FoaG5uTtvb276jAKZxVgCcFeoNAKCXfnbc/rKky8d8zj9LkuTjj3/9fB+zAAAASXEca3NzU3Ec+44CmMZZAXBWqDcAgF76dnGbJMm7knhlCACAEY1GQ2tra2q321pdXaWzB+iBswLgrFBvAABH8f09bv+Gc+53nXP/1Dn3Vz1nAQBgoMVxrFarJUlqtVp09gA9cFYAnBXqDQDgKD4vbn9HUjFJkh+X9BVJv9HrE51zLzvnviUm+ZEAACAASURBVO2c+/b7779/ZgEBABgkGxsbajabkqRms6n19XXPiQCbOCsAzgr1BgBwFG8Xt0mSfD9Jkp3Hv38g6SPOub/Q43O/niTJhSRJLjz33HNnmhMAgEExOTmpQqEgSSoUCpqamvKcCLCJswLgrFBvAABH8XZx65z7S8653OPf/8TjLA1feQAAGHRRFCmf33v05/N5RVHkORFgE2cFwFmh3gAAjtK3i1vn3K9K+hd7v3Xfc879jHPuFefcK48/5ackbTrnflfSlyW9kCRJu195AADIutHRUZVKJeVyOU1PT2tkZMR3JMAkzgqAs0K9AQAcpdCvf3GSJJ895uN3Jd3t158PAAAOiqJI9Xqdjh7gGJwVAGeFegMA6CXXbofV5Do7O9teXl72HQMAAAAAAAAAUnHOVZMkuXDYx7x9j1sAAAAAAAAAwOG4uAUAAAAAAAAAY7i4BQAAAAAAAABjuLgFAAB4Co1GQ3Nzc9re3vYdBRnGPgSAD1ATAQwqLm4BAACeQhzH2tzcVBzHvqMgw9iHAPABaiKAQcXFLQAAwAk1Gg2tra2p3W5rdXWVzh54wT4EgA9QEwEMMi5uAQAATiiOY7VaLUlSq9WiswdesA8B4APURACDjItbAACAE9rY2FCz2ZQkNZtNra+ve06ELGIfAsAHqIkABhkXtwAAACc0OTmpQqEgSSoUCpqamvKcCFnEPgSAD1ATAQwyLm4BAABOKIoi5fN7Xz7l83lFUeQ5EbKIfQgAH6AmAhhkXNwCAACc0OjoqEqlknK5nKanpzUyMuI7EjKIfQgAH6AmAhhkBd8BAAAAQhJFker1Oh098Ip9CAAfoCYCGFS5drvtO8NTmZ2dbS8vL/uOAQAAAAAAAACpOOeqSZJcOOxjfKsEAAAAAAAAADCGi1sAAAAAAAAAMIaLWwAAAAAAAAAwhotbAAAAAAAAADCGi1sAAAAAAAAAMIaLWwAAAAAAAAAwhotbAAAAAAAAADCGi1sAAAAAAAAAMIaLWwAAAAAAAAAwhotbAAAAAAAAADCGi1sAAAAAAAAAMIaLWwAAAAAAAAAwhotbAAAAAAAAADCGi1sAAAAAAAAAMIaLWwAAMqTRaGhubk7b29u+owAAAAAAjsDFLQAAGRLHsTY3NxXHse8oAAAAAIAjcHELAEBGNBoNra2tqd1ua3V1la5bAAAAADCMi1sAADIijmO1Wi1JUqvVousWAAAAAAzj4hYAgIzY2NhQs9mUJDWbTa2vr3tOBAAAAADohYtbAAAyYnJyUoVCQZJUKBQ0NTXlOREAAAAAoBcubgEAyIgoipTP7z368/m8oijynAgAAAAA0AsXtwAAZMTo6KhKpZJyuZymp6c1MjLiOxIAAAAAoIeC7wAAAODsRFGker1Oty0AAAAAGMfFLQAAGTI6OqovfelLvmMAAAAAAI7Bt0oAAAAAAAAAAGO4uAUAAAAAAAAAY7i4BQAAAAAAAABjuLgFAAAAAAAAAGO4uAUAAAAAAAAAY7i4BQAAAAAAAABjuLgFAAAAAAAAAGO4uAUAAAAAAAAAY7i4BQAAAAAAAABjuLgFAAAAAAAAAGO4uAUAAAAAAAAAY7i4BQAAAAAAAABjuLgFAAAAAAAAAGO4uAUAAAAAAAAAY7i4BQAAAAAAAABj+nZx65y755z7I+fcZo+P55xzX3bO1Zxz33XO/bV+ZQGsazQampub0/b2tu8owQphDkPIiMFXq9U0MzOjra0t31EApBDCM6Varery5ct69OiR7yg9hZARwPE4y+mF8FwBsqifHbe/LOnyER//pKS/8vjXy5J+sY9ZANPiONbm5qbiOPYdJVghzGEIGTH4KpWKdnd3tbS05DsKgBRCeKYsLi6q1Wrp1q1bvqP0FEJGAMfjLKcXwnMFyKK+XdwmSfKupKNe1XxK0q8kSdJOkuRfSvpB59wP9SsPYFWj0dDa2pra7bZWV1d5w/kMQpjDEDJi8NVqNdXrdUlSvV6n6xYIVAjPlGq1qp2dHen/Z+/M43Wdyj7+3ceUzEoqs+jnVUiGFA0oFIUjwhFKSqWQKR0URcYyhWgwVGTIlCGZKerlTTL9kCkiEaE4hrPfP9a6976fZz/Pc/bh7Get217fz+d8uoeznV/Pfu51r3Wt6/pdwLPPPptlFlwTNBYKhWlTnuVXTxPeK4XCeCWlx+1CwN9q5w/Fa4XCuOLnP/85U6dOBWDq1Kllh/MV0ITPsAkaC699Dj744JbzknVbKDSTJrxTDjjggJbzHLPgmqCxUChMm/Isv3qa8F4pFMYrjWhOJunzkm6UdOOTTz6ZWk6hMEO54ooreOmllwB46aWXuPzyyxMrah5N+AyboLHw2qfKtu12XigUmkET3ilV9lu38xxogsZCoTBtyrP86mnCe6VQGK+kDNw+DCxSO184XhuB7RNsr2x75fnmm68v4gqFfrHWWmsx88wzAzDzzDOz9tprJ1bUPJrwGTZBY+G1z2KLLdbzvFAoNIMmvFPmnHPOnuc50ASNhUJh2pRn+dXThPdKoTBeSRm4PR/YWtKApNWAf9t+JKGeQiEJkyZNYsKE8ChOmDCBSZMmJVbUPJrwGTZBY+G1z5577tlyvtdeeyVSUigUXg1NeKdMnjy55XyfffZJpKQ7TdBYKBSmTXmWXz1NeK8UCuOVMQvcSjoNuD4c6iFJ20naQdIO8a9cBNwL3AOcCHxprLQUCjnzhje8gXXWWYeBgQHWXXdd5p9//tSSGkcTPsMmaCy89llqqaWGsmwXW2wxllxyycSKCoXCK6EJ75SVVlppKOttzjnnZMUVV0ysaCRN0FgoFKZNeZZfPU14rxQK45WZx+o/bHuLadwfBL48Vv9+odAkJk2axAMPPFB2Nl8FTfgMm6Cx8Npnzz33ZLfddivZtoVCw2nCO2Xy5MlMnjw56+y3JmgsFArTpjzLr54mvFcKhfHIwODgYGoN08XEiRMHf/WrX6WWUSgUCoVCoVAoFAqFQqFQKBQKrwpJN9leudO9lB63hUKhUCgUCoVCoVAoFAqFQqFQ6EAJ3BYKhUKhUCgUCoVCoVAoFAqFQmaUwG2hUCgUCoVCoVAoFAqFQqFQKGRGCdwWCoVCoVAoFAqFQqFQKBQKhUJmlMBtoVAoFAqFQqFQKBQKhUKhUChkRgncFgqFQqFQKBQKhUKhUCgUCoVCZpTAbaFQKBQKhUKhUCgUCoVCoVAoZEYJ3BYKhUKhUCgUCoVCoVAoFAqFQmaUwG2hUCgUCoVCoVAoFAqFQqFQKGRGCdwWCoVCoVAoFAqFQqFQKBQKhUJmlMBtoVAoFAqFQqFQKBQKhUKhUChkRgncFgqFQqFQKBQKhUKhUCgUCoVCZpTAbaFQKBQKhUKhUCgUCoVCoVAoZEYJ3BYKhUKhUCgUCoVCoVAoFAqFQmaUwG2hUCgUCoVCoVAoFAqFQqFQKGRGCdwWCoVCoVAoFAqFQqFQKBQKhUJmlMBtoVAoFAqFQqFQKBQKhUKhUChkRgncFgqFQqFQKBQKhUKhUCgUCoVCZpTAbaFQKBQKhUKhUCgUCoVCoVAoZMbMqQVML7fddtvjkh6Ygf/JNwKPz8D/3lhQNL56ctcH+WvMXR8UjTOC3PVB/hpz1wf5a8xdHxSNM4Lc9UH+GnPXB0XjjCB3fZC/xtz1Qf4ac9cHReOMIHd9kL/G3PVB0TgjmNH6Fut6Z3BwcFz/efvb335jag1FY9HXBI256ysax4e+JmjMXV8TNOaur2gcH/qaoDF3fUXj+NDXBI2562uCxtz1FY3jQ18TNOaur2hsnr5ilVAoFAqFQqFQKBQKhUKhUCgUCplRAreFQqFQKBQKhUKhUCgUCoVCoZAZJXALJ6QWMAqKxldP7vogf42564OicUaQuz7IX2Pu+iB/jbnrg6JxRpC7PshfY+76oGicEeSuD/LXmLs+yF9j7vqgaJwR5K4P8teYuz4oGmcEfdM3MDg42K9/q1AoFAqFQqFQKBQKhUKhUCgUCqOgZNwWCoVCoVAoFAqFQqFQKBQKhUJmlMBtoVAoFAqFQqFQKBQKhWki6bDUGgqFQmE8UQK3helG0uKpNbwWkTSfpIHUOgqFnJA0c2oNr2Vy+XwlrdDj3hf7qaVQKLxyyhxxbJH01tQamoCkT6XW8Bpns9QCJK0i6c21860lnSfpKEnzp9TWJCTNnVpDoVCYNlks2PqFpH173B60/e2+iemCpO2Bq2zfHYN4PwE2Ae4HtrX9fyn1RS6T9CPgMNsvpRbTCUlr2b4iHi9h+77avYm2f5VO3dB38Qzbd0qaDbgEWAF4SdKWti9LrG8V4G+2H43nWxO+hw8A37L9r5T6CjOGJoyJwB+Bd6cW0Q1JiwFP2f53PF8T2IjwrBxj+4WU+gAkXWd7jXh8qu1P127n8vmeI2lT2zfVL0raD/g4cFwaWS1ash4XJR1he+d4vJPtI2v3TrK9bTJxNSS9E9gDWDZeug043PYt6VQFcv8MJZ1he7N4fLDtPWv3LrW9Tjp1Q2Q/R+yFpF/azjnodwOwaEoBktYAlrR9Sjw/C6gCZd+p5t+J+bSkzwBfsn1vajHtSPo4cIvtB+L5vgy/T3aqr1syJYdEkx8CHwaQ9AHgIOArwLsIDYM+mU5ao/iTpMm2T08tZLRIWgiYKZ7+Pdd3jaQJwBa2f55aSx1JswDvBB62/VhqPd3IUWec+3elei+OBeMqcAv8p8O11wOfA94A5BCk2Ak4KR5vASwPLAGsCBwJvD+NrBZWBPYHbpK0o+1rUwvqwGEMByPOpjUwsTeQNHALfIrh79s28X8XAN4OnAwkDdyS+WRI0pVAt86Kg7bX7qeebkjaDpjf9qHx/GFgLsKEd3fbx6fURzPGxBwWB704A9gY+LekdwFnAt8lbMQcS/gsUzNH7fgdbfdy+Xw3Bc6UNMn29XHj8jhAwIeSKhsm63ER+EDteBvCnKFi+T5r6YikDQnv5+/G/wVYGThb0m62z0smLpD7Z7h07fgjwJ618wX6rKUbTZgj9uK9qQVMgxzG7P0IY1+FgG0J75pvAMkDt7Y3kLQRcKGkXxDeJ1Nr91MnIBwArAYgaQNgK8K6b0XgeGDddNICPbJWB8jjezhT7ff4KeAE22cT3ic3J9TVgqRnGF6zVJ/bICEOM6vt1PGYtYAj4prli7bvSaxnBJL2AmaxvX+8dD3wFDArYd383VTaYChr+cvAQsD5wG+BHYFdgT8DSQO3ko4HjrZ9m6R5CJ/fy8D8ce51Wkp9FQ3RuUqX658g/P5L4HZGYPvw6ljSXIQg6WeB04HDu/1cn3nJ9ovxeAPgFNtPEDIYDkmoawjbzwC7SFoJuFzSQ4TJ0AAhaJbD4magy3Gn8xS8YLt6ia8LnG77ZeCOTEqXc58M7dbh2mqELK4sduQiOwDr1c4fs72QpNcBvyFMzpPRkDFxAUlf63bT9vf6KaYDs9v+ezzeCviJ7cPjLnsOzwp03+SY1r2+YfumuMg+R9KXge3jrfVsT0korU7u42Kv914u7A98xPb9tWu3SLoCOC/+SUnun2ETnuUmzBGbTA6/57lt3147v7uqlpCUNIBSx/a5ku4DrgG2Y/izGwSWTCYsarD933g8Efhx/AxvkvSlhLrq3ET4rDqNhS92uNZvZpI0c8y2XBv4fO1eDmspAGzPVT+XNCchyPcF4JwkomrErO+NJX0U+J2k/6V1k+MTycQNsymtyWtP2F5R0kzA1SQO3AKnAk8SAo2fI2xgDQAb2c5hfvh+2zvE488Ad9neKFqNXAzkEBCFBui0PbRpGZNMJhE20W8gbMiNGdkMav0i7h5+jfAhnwy82/aTaVW1MFXSWwgP/9q0fgFmTyNpJJLWImSi/Aj4AbUBPhMGuxx3Ok/BlFgu+g9gTVoDka9PI6mFrCdD9XJqSR8E9gFeB+xg++JkwkYyEDdeKs4EsP28pCye5waMiTMBc5JnEAVada0F7AVge6qkNIpGMq+kjQm+9vNKmhivDwDzpJM1TPwePkTIcjyXUHWwIzCHpDkyyI6CzMdFYIKk+Qi/5+q4+n7O1P3H+srMbUFbAGzfH0viUpP7Z/h6SSsS9M0ej6vstyzeKZD/HFFSN3uYASD591DS0XSeqw4A8/ZZTidaNNieWDtdsM9aOhJtyPYmVEJMsv3rxJLaGYgBvP8S3ifH1u69Lo2kVmwvkVrDNDgNuFrS48BzwLUAkpYC/p1SWCckzQvsDGwN/AJYpW2NkAyFCetuhM8wuzEbwHa9SvDIeO3lTNZTS9peDiBaBT0CLGr7+bSyhqjbtn2E4fXooxmtVaAhOmOS3baEZ+YG4JO2Pdb/bg4Ljb4h6VDCruYJwHK2n00sqRP7AjcSFgjn274NhoJTWXg0STodWBjY0vZfUuvpwpKSzidMcqtj4nkOE5GdgbMIpY3fr7ysJH0M+FNKYZHsJ0OS1iVMyqcAB9i+MrGkTrQvbg6EIc+jNyZRVKMhY+IjtdKoHLlS0hmESdp8xBLRuAGX3N82cjWhhKc6/njt3jX9l9ORembPM8B7CP67A+SRHQX5j4vzED7HKtBY98TPYcMSgo/7orYfrF9U8IrOwaMu98/wUeB7HY6r8+T0miNK+iUhWz01vSpK7uybiu7c+Arv9Ys7Ja1v+8L6xVjyP+aL11FyC9EqzfZzqcV04AhCVc7TwB22bwSImzGPpBTWC0lvA7YENrfdbr3UV2wfIOly4C3ApbVKxgmEjd8skPRGQsn8pwi9a1as+iLkgKSDgA2BXWxfklpPF+aUNEtVlWz7JBjaoMmhudpQBnoMJj+UUdAW4Kk4Pj8MrE6oQKgCkDkEviuy1xmrAncCLidUBd7fr397XAVuCYPmFEKwZ3Itcl+VbyV/8G3/Oi5g5mrLeruRPCa7ADfa3jy1iGmwYe34sLZ77ed9x/YNwDIdrl8EXNR/RSN09JoMfaX7T/aHWMazAHAooSylJYPGeTTxA7hU0nds7912fX/g0hSC2sh+TCTfTNuKnQhj81uANWpWN28GJidTVcP2Z1JrmBYNyOzJfly0vXhqDaPgmwTrpwMJAVIIHrdfp9WvNQm9PkOFZihJsf2h1BpGwWW2f9TlXhb+sbbX7HYvh8xv2yd3uh5tlj7e6V6f2YXgHftJhjc3VgLeR7B5y4GN2+wccuMygmXWmwgemBWPEkqEs0HSWwnznC2B5Qhl6VmsA+N6qv3aXZIeJHETvxoPAP8EfkrIsN6unj2YgeXXKoRgck6BxnbOAn6o4Jv+XwBJcwDHxHupWUHS0/F4gFAR8zT5rKe+ABxFWJvs7Nhkl5Dtf2HXn+o/TdB5NMGWcQ1g9Q5r5zGzgxpXgVvbE1JrmBaS9rB9CPCkQoftKkX8P3Gh8420CoHw4k4e/JwGtwMLtE/aJC1LeHkmRZl3k1Xonj6f7XbvpaUI9g6p+Q/wLKEErr0h0CChZD0Hdgd+JOkehifmKxA2YpI3rWrCmEg+v8tu/MYdOrnbziFzHoDoEfxv2z9uu74dYZPwiDTKWrT0XGC1Z2imQNLrgZuq4HwsLfwY8IDt1A0ve5V/A3lsaNU8J3dlONh9O7CZ7T93/8ksuJ7EgYCazUlHcvge9gjaZkv0qVuLML/dgEzK/QGih+O6hMZV6xAy/c9Mqcn2PZKWJ1gsVVmX1xDsqnIJ/hwsqWuWfAa+nefafjchs2wI29lk20r6POF7txChEet2wHm290sqbHTktOl/KMMVG3P1+ouJmC+j57Yb+xDsIx+U9ADh97sI8ON4Lym2c7BS6ortu2jtuVJd/42k6xJI6kgvnYSNrhxIlmgyrgK37cTsiepB+3v0rUvN5kDVhGwvWidn65FH4LYJHE2rX1TFGwjZhVv2V84Icu8mezCdd/xvI+wYJw2mNSTrqPJj2kLSkgwvbm63/deEskYgaU2G9d1q+6qEctp5sLb4yrEbby6d3HsxiTjetHEqYRMheeCWsJPe3gRlkPD5vok8/EUvISxc7472CNcTOgVvIGkV23slVRd+l7cCj8fz9s8yi02QGKDdOrWOV0AOgYCzCOXVVbOT9t9x8sBt7v6xdSStRpgPbgTMT2gY1Kn5ad+JFmlbEjaH/kgoG13Cww2tkuLQNPInqXX0oEowGQBOJIPN8jZyGE+mxTGE99yWNSuHHCxjRkM2Om1/K7WGpuPQwPvrkvYjJBEB3JOLDYqktWxXVmlL1BOwJE3MYVM1xr3eQkgce0HSmwjWjdsCb02prULSGbY3i8cH296zdu/SToky/aaWdLcErWv7Mbc0Tb3g7SuS9gJmqfklXk/wpZuF0JQndUdC6N3ROJeX/DKSbulwPaeOwUvZHuHdaPtaScelENRG7t1k56oGpjq2H4heTcmJL5wvMzxo3gb8wPZj6VS1UssifIlaKVx1PXUWYXyJ/wp4nuGy5U2j0f/Gth/u+sN9wpl34wXm6ZUFl8NkjdAQakQH6Dhxy+K94tjUoULS4oTS+Q8DB6bQ1IH5bN8dj7cBTrP9FUmzEp6f1IHbrxEqEJ4DTgfOyc23uuY335EMsuB6kUMgYCJhg3954DzCd/CetJJGkLt/LLGCbVPgQYJ39X4EG7COFgX9RtJDBG3HAbvZfkbSfbkEbWPWfLfnYdD22/qppxO2r66OJT1bP8+EhSQd1e2m7a/2U0wX3kJ4Tg5X6Op+BhltvsRqok4MEJraZoOkjxLmCMvGS7cBB0eLvNQs2evdnMN7WdIHOlxepSpT77Tm7zOHAdWm5dm1YwgJY0nXApJ2Jti33QPMJulYQpLWKQSbm1xYunb8EVottLJIlJE0N6Hx6soMb6K/S9JNwHa2n+76w6+ScRW4Jbx83l87f8L2irEM6WryCNwOdjnudJ6K+8jDY6sXvUpRcph05N5Ndr4e917fNxVdkLQ6oSPrSYSXDoQXzx8lTbL9u1Ta2sg9i/AY4LjK5L9C0taE7+SGnX4oBcq3G+88hNLaTgHQLDLggAmSFrTdYnMiKZty4ApJSxMml+8hBIC+2inonIj6O3gtQvljFQBP3oE5Wl4cETP8NwcujyWFB9q+ufdP9433An8jBMv+QD4b0gBIOprOc60B2ppNpsD2ucC50dtvQ0JA5Q3A5FwCU738YzPic8BdhMDoBbanZJZJeBYhC/hTwMuSziOfNQCEBWudCcBmhGzlbGyCauT02VU8x/CGeZbEOdbxwPGSFiZ8H/8h6Q7CxmDqKtBea70j+6ZiGkjanpBssAfDzQVXBg6StLDtE5KJC/yT3htuObB7h2uDhE3MRUi/nso98e7zgGz/KyYP3QWsHpPGcqLXWJ3LOH4UweJrc9tTYchuaR/CunrMKsrGW+C2Kl2uODJeezlmmOVAZW5dN7YmnucQ0AN4oVM2ZmbcI+lj7TuZccdzzFPZR0Hu3WQvk3QAsLdjA544KO0HXJFUWeBwYKM2H9HzJZ0D/JAQ9ElOA7IIl7W9cftF26dIyqKxljLvxkvwN/1sahHT4FBCI5ldaW0kcyiZ+JVLeichYPsOgl3QdrE0LidukXQYwZNwKWKDwbipkA22742BntmBTwNvZzgrIDVvJmRRbEEoA7+QkDV6W1JVw9z4Cu/1m+cJFWNPA4uRz/ywET68hEzC6nt4hKQrCXPumXOwTbO9s6RdgA8RNB5CqO7YDLgodSZ9tWkqaQJhjNmdMMas395bIhWS5q+dziRpPmoBFNv/6r+qFp7IJcN7NNh+iDD3PjxusG6RWBIN8dqF0Mxvjbbv3BVxTXodkDpwm2NGegu2WxLGYgLP3oRmfsmbw5J/4t3z1ffP9oOSnGHQFuD1MRYygfBOXpEwbg8Q5rQ5sLrtbesXYqxkf0l3d/6RGcN4C9zOKWmWKnunyjKTNBuQutsfkL+5dSSXbMZe7EwIVGxGa+fq95JBx1vbP5GUczfZXQllAPdIqhb82TTVAuZ2h+ZPtm+WlJ3xf8ZZhB2bk8XFWC5jUe7deHPYSe9JDMT/E9gfeGe8fCuwr+2L0ylr4c+ETMwLgVWBVdt+zzmUjW4P7AQsDqxTK1telgwC4LVM2w0Jn+XphGzbLDzgYMin7hLgkjj32gK4StJ+to9Jqw4Ii5tfphbRDUlrEX7HqxK60h9ZbfxmRK+KrCyqEDp8DzcgLAoflnS57dR9EKqF4JXAlZJmIfS52JxQDZPUsirq+SwhIHUdYSM9N8uOm2iteKo3ZxwEluy7olZe6HQxzr+2sP3zPuvppGUrYMD2qW23ViOUXCcncwuCioFOGwW2n6jPcxKStCH29CBpbUJm4yBhfvPbxJIqKruJAVqtJwZI2MyqxsJt1ixvqZ9nMseGEAf5Xofj6jx3xnRNON4Ct2cBP5S0Y7XgiuVmx8R7WSPpQdtJOxpH7mvzFRokNEO5rm7GnRLbd0tajpDRUwUqrga+4Aw6Z0rayvbPCIuE1YnBcNuPSNqR8J1Mhjs31bqtH8bbo2RA0ny2n6xfjBkWHYORKWhAFuGvJZ0I7FxVI8Qx8ftALpPe3LvxbpVawGiIAdpcgrSd2I48shJ6MYvtg9ov2v599KRMzT3ALQTv06eBRYEv1jzgUm9yAEOb5esTgraLE8rOcvCrBvi0pM8AX8rofVfnMsLv+DpgNmDraG0D5LH4sp3D5vOocWiydTZwdtz4HVGFkpq40XsBcEEmFYL3Ebz7jyB48S4vaai/RQ5Z1bZzCJb0Yl2F3isLAecDvwV2JCRO/JnQ+DI1XyHYubXzK+Aagm1VMhpgQVDxtKQVHBpzDiFpBeCZRJrq/LxXpUQOz7Ok9QnrqX8TqkGvSyypnbq1XPtGfvKNfUZaTeSYbduU5uO/l7Qv8O2qKhlA0j6E/lljxngL3O4DHEDoUv4AISq+CPDjeC93csns6mT4vjgwWdK3bJ/eZz0diZPxn6bW0YWvAT+Lx0fTamL+WRIHbtXaFbpqUDVvdd32/438qb7yfeBSSbvRWvp9JcvtTQAAIABJREFUcLyXC7lnEe5B8PZ+oG1MPBlI7V0GNKIb76/bvBEHGA5AZtGkJU4wujFo+9t9E9OFdp/lTLmKOFbHrLz6gvZcWsfxFOzP8Hcvq8YsFZJOIWymXgTsZ/vWxJJasL2BpI0IFTu/IHigTq3dT11enX1QVN0bBgF5bCBEjf+2/eO2W5uRwQahpL/QeyMrdRPgywj6Voh/6mSRVa3QwPYbBFubW4CDxrJpzCvgFOBJwkL/cwStA4Ts5VysbWbpZMth+z8x6zo1uVsQVOxKsHP7Ka1VoNuQx+Z/r0rULJ5nwsbVQ8ATwB6S9qjfdOIGag2wmuhqyyIpm3igOjehG8Lpm9BB2ND6Ma1Vye8i+LuPaVVyNr+ofhAz3b4uaT/CixzgnpzKCKdBFtlI3TyFYrbjZYTyzKQo/463uZuY9zKpHyQ05kmG7RMk/R34NrWMYOA7ti9Ip2wEWWcRxiye3eIuYTUm/tWZdK4GkHSG7c3i8cG296zdu9T2OunUAc1o0vKfDtfmIHw/30B4jpIi6QJ6PCupJ+WR+tg8f497SWjAJgeERep/CJYTX61tZA0Q3s3JbatsnxvnENfQOoYnL6/utviS9DryaRp7GMHv9GJgChk8Gx2YRCj3budUQubeEf2VM4Lkll69aPf3y5RTCEGyowmf51HAtikFtbFk1QdB0o8I/S0WzaEqsMbskuZwa38YYmb6rIk01cndggAA29dJeg/wJYa/g7cDq9nOofx7r0x09CLrppfT2myznXSzTdJ1tteIx6fa/nTt9h9Jn3hQkXsTOuIG4KaS3sawRcvttv861v/2uArcdikDWLpWRph8R6lHpsIAmWbQVDh0Ksxlgp57MCVrE3M3oCu07V8Dv06toxe5ZxE2YUwElq4df4TQ3K1igT5rGYEb0KTF9tBGTFxw7UTI3DudfDoJ51BKNi2yHrchf78/29lY2XQi2jjsDXwSmBTfM1kiaSZgXYLlxDrAtcCZSUUFViRoWp8QODsNuLxeUpgBM3fymbf9Qibz2FmABW239JSI1lrJAyxNyKoG3mK7arL6G0mpK8XaGfr+OTTJfiizoC2ErLKzJO3g2JRaocnuD+K91ORuQTBEDIz2qn5Kyc2SbiWM1Wfbfiq1oHZyz2hleLNtgFBl+bGEWjoxR+34HW33cnjnAY1oQtetKnmeflQlj6vALQ1omEDvEq0j+6biFSBpTULZT3IaEExZRtIthMHybfGYeJ66YUL2XaElHU3vnc3UFgRAI7IImzAm9lrsJw8ENKRJS1UR8TVCptnJwLvbPaJT0mtSHiduOfCmGLAYqB0Tz5NvIjTB70/SWraviMdL1H3xJU1M/W4hlFSfTXg+sqzGkvRBgn//xwiZMqsDS+RSKRGDKH8mVLi9jxDEPVrSnrbP7/3TfWOCpAVt/6N+UdKCqQS1cQRhA6adp+O91NnVye0kRoOk+RgOSsxUP8/A9mQFSU8zrG/22nku1QeHSXoWuEbSnARtzxBsJ45Lqw7I34IA6JmNWf2uU1ufLAR8mND88EBJNxCCuOfl8h7MPaO12tgAkDSlfp4JWa+l2lG+TeggYVXyuArcNqFhQjcbgpzoMnjOD/yd8LJMTgOCKf+TWsA0OIsQ6K68W+q7cTkE9HLrot2N3LMIL8ggUDItXi9pRULW/OzxeCD+KU1aRoGkQ4GJBL+35Tp51qUmZg9uRlhAXGL7VkkbEHz/Zidk8aXmRIYDFvVjgB/1X84ImuD3dxjDJXln01qetzfp3y1/tp2Fv3cnFJrgPUjw3t3N9jOS7sslaFtH0gKE53Y5gjfhY2kVtXAowcd4V1p98g8lj/f2grb/0n7R9l9ixmNSqrWKpDfafjy1ni7MQwjm1eev1e86B9uT5CW/o8H28cDxsVoH29lksjbAgqAid+uTl4HfEDLTZwU+SgjiHhH9/CclFRjI+jNsAPNK2piwlpq3lqA1QBgrs6ABTegAvmF7TJuQdWNcBW4lfRy4pVbusS+wCfAAsFM98yMVcYF9j+0ftl3/AiGj4utplLXQPngOAk+0eyAlJutgSoY7ce1MJLy0lyd0KD8ts8C3cl5c1/hM5l5wOQRKpsWjwPc6HFfnqcm+SQshK2UK4fc9OUdfUULZ5SKEDMKjoof1ysDXbZ+bVFmkARurTfD7y93ffalp/5WknAVsBHwKeFnSeWSWLSPps4RNmNcR9G5mO6egLbZPkfRPQkO/d8bLtwL72r44nbIh5u1xL/mGZdxU+ynwoqSphN/x7xPLasH24qk1jIZYrViVLt9q+6qEckYg6Z2EqsV3xPPbgMM6bSykwPajkg6ktXdNbpYTJ2bQj2FURLuY24E7CJtZuSQaZf0ZtpXP15NMgCyael8NfKJ2XK/ayKHhV0XWTegiPyCRJ/C4CtwCBxCbEcRJx1aEEq4VgeMJXmGpWYtQ5tjOiYQSvuSB205BR0lzSNoK2ML2+glktZN1MKVD87SsOtHHQMm5kuYANgQOl/QGYHImPkPrETLxcid1+VPjsf2h1Bp6kXlgHsjfVzSyMrC87amx0dKjwNsq25sciJu93Ri0nbrJWxP8/nL3CW4pp24ndXm17Z0l7QJ8iDB/PYSQPfMp4MJMsul/RAiCPkCYV69T3zjIZOFFDNDmEKTtxI2Strd9Yv2ipM8xXBKekgOB99u+M2Y8HgJ8MLGmaRKbyWwJbG673eex31oWIqxFnmf4d7qppNmBjW0/3PWH+4SkDQkZ6N9luDx4ZeBXknazfV4ycYCkmQnfxc8QknQGgEWidcLkTj7WiUhupTQtJC1CSNjZguCHehrwCdt3JhU2TO6fYb18vj3JJHlTb2A/2/cn1jAasu+xQ8Ikg/EWuB2slZNNBH5s+ybgJklfSqirzmydGjjExWwO2ShDxHKK9QmToHUJZY/HJxUVaUAwJffmaRXPE8oVngYWI2TQ5EDWi+sar2/fda2TwQ5s5bXcTi6+W03wWz7C9s7xeCfbR9bunZTrWBQ3ZTYmn822F2xPBbD9vKR7cwraRjpVlcwBbAe8AUgduG2C39+Sks4n+rnHY+L5EulkDbEMI8urK5KXVwPEOeKVwJXRFqpqUPYD4I0ptUWyX3g1wCd/Z+AcSZNofZZnJYzbqXmpCujY/kNVRp8jkt5KyFDfkmDb8V1CgCo1xwDHua2JraStgWMJSROp2R/4SFvA5xZJVxCq8ZIGbgnWJnMBS1YWDpLmJgSbDyM0Ys2BeXrNZTOYx/6eYFN1JrB9jI3kRtafIQnL50fJZZJ+RMiWfym1mG5kkhw2LZaozV1HMJab0+MtcDsQzdX/C6xNeDFW5BKQek7S0rbvrl+UtDSQi0H4Ogx3Mb4SOAVYJScP4dyDKc68eZqktQgT21UJ2ctH2s7JVzb7xXVkIcIubDedqXdg7yN9k5Npkbvf8gdqx9vQ2kQyeeC7Ts6bbbRuItSbNmaziWB7KKMiBip2ImT6nE7vZgV9oSF+f/VgRLuXaA7eorfbzsFPuSMxA25h2z+Il64D3hSPd0mjqpVuC69aRlcOC7Oc5jMjcGia9r5YRl9ZOVzo2NgvA+rNGUec2/5eh5/pK5I+T1irLAScQdhgOy8jy5tlbY8Iwkcbj8kpBHVg5k5Zerbvj5tGqdkAeHs94cn205K+CNxJRoFbgtZua4HU89ivA9d2ShzLiNw/w2Tl86NkRcJGzE2SdrR9bWpBnci9CV3knySa84+3wO0RhMX/08AdVSAqZsQ9klJYjX2BiyV9h9Zd9r0IO/A5cAlwLaEJyn0Ako7s/SN9J+tgSgOap11GsOa4DpgN2DpmAQBZZKNkvbiucY/t1MHZXrxQ/JZfNb08O7OgCZtt5OOj1hNJ8wNfAyYBJwPvtv1kWlXDxABtL0uHpNSDerF5Fbb/mU5R49iD1mzB2QhzxDkInqOnphDVjfg73pQw/rwVOCetooDtk1NrmA4G2/43B9qbM7af58AxwPXAlrX1Xk6fYUcLo5jQkUvjspckLWr7wfpFSYsR+oikZrBLlerLmf2uH7D92dQierAp8MluXvgZrPkg/88wy/l/RcxI30XSSsDlsdHpVDJKjog0oQndM6kyg8dV4Nb2TyT9hpCdUPeAe5SQNZMc2xdL2oiQgfmVePk2YJNcjOAJO0qbE9Lu7yVkG+UyyajIPZiSdfM0MnkeXgmSFozZKlkjaRXb/5tYxu/aL+TkAQeN8FueEG07JtSOqzEnl3Ex+802DzcNnRdYOl6+y/a/06lqJTYPnQicACyXiZ/oED0yFbKZmEfLp30J85sJhEqol4Cjbe+fVFxgxHMRn+mnMslGmtX232rn18UKnifiGJmcmI0+kfAeeTshE2oJ2wsnFdaGpG0IGXlVtOIO4Cjbp6RTFejhf3owGfifVlmrkt5o+/GUWnrwFkJA6nBJbyZk3eaQJVrxa0knAjs7NneOz/D3gYuSKhvmm4S13oG0JhN9nQx6rgC3S9q6/ZmNPVdy8WaFLuvQ6Of/cdtn9llPO1lXIERyXMvXSVY+P1piNe2RBB/6HxACt7mxjO3fdLohaVOCd35q7m+/EMfuiYS185jZz42rwK2krWz/DHhY0urEoIXtRyTtSNidTY7tWwlZolliuypb/rqk9xEyKWaRdDFwju0TkgoM5B5Mybp5Wj0bJdqLkFmQomVxHYM9mxAWiv9DyOzJgT3rJ5KWJTwvWwBPMdLruK/Y3jHqytUDrk6ufsvz0GrbUfctziHQAw3YbJM0G/BDYCPCxtYAsJikc4AdbL+QUl9kV2AKsDcwuZadUgVG504lLFJlKgwAFwIfS6ilG7sAaxAyvqtNhCWB4yTtYvv7SdXBopKWcWi6NBth02MFQubZlrYvS6xvvvpJNYZHcmne8hjwR8Jzcp3tQUk5+LIOEYO2OxOy5/+P8My8GzhU0qDt1JnLWfufKjR4/inwoqSpwGa2f59SUztxQ+N44HhJCxPmOP+QdAdhrZK6we0ehLnWA5KqYMSihEqO1NqAsHGu0Ex5V1qTiTZzWxPMRHwFOEvSZ2kNLM9OHl7QFZ+uDiTNxLAv+TqETfXUgVtl8DxMi1x8+ruRrHx+NEg6HViYUIGQSyJgJy6SdA2wVYcNyr1I/6xgeyKksZ8bV4FbwgTtZ/H4aFq9SD5LBoFbSRfQ29sj+Y5NnThR+72knYAPEyZGOQRuewVTkpPaY3c0RI+ovQglmEh6FjjY9rE9f7AP2D5JofPuhoQBc0VCmd5GwDUptdWxfamkxRkO1r5ICDqu3Mk3rN80wAMue79l24un1jAtGrLZtjchG2qRWpORuQhZAfvEP6mZzfl0qR5B3fZE0pRMbVA+TWh2M5SlZ/vemCF1KSHbLCWfYrjJXLWBvgAhc/RkwhiUkj9I2t72ifWLkr5ACJbmwF6EMftY4DRJv0yspxNfJGSu3l+7doWkTQgbW6kDt7n7nx4IvD9ucLwHOAT4YGJNXbH9ECGocrhCz5DkG9PxXbKbpH2ApeLlv3q4iXYWxADt1u3XJT1oe9EEkuqcZ/vdktYGlo3XLrJ9eUpR7di+VdIHCeuVjxHG6tUJlQg5/L7XI5PNgh78us3+YoCajYzttyXQVCdZ+fwoucz2j+oXcquwjNwC/AK4IW7mn1W7l0XWdUr7ufEWuO1VPp/Fl4E8mnP0pJa5jKTVbf/OoRv4pZLenlgekH8wpa2pwwicuLGDpL2B9wEfsn1vvLYkcKSk+W1/J7G+XwDvJyz0jwauIPjJXpVSVzuSrgfmJiwEN7F9t6T7cgjaRnL3gIPM/ZYl3Q78nOC9e29KLaOhw2bb5uSx2bYxsGp9EWP7GUlfAm4gj8DtH8i7+UQTmKVTabXtfyqPZjcv1CwR1gVOt/0ycIekHObMuxCsY7ZkeEN6JcLYuFEyVTVsHwEcEecMmwPnAm+VtCdho+iupAIDc3d6Dzs0XUqdOQ/5+5++ZPtOANt/iJts2SHpvYSN6WtsPxYtyb5OmD9+u+cPj722pQlrvrcBfwF2yySIN1pyWDcPAMRAbVbB2jrRT/RB4DjC7/mZuBbI5fc9U1tlagu2/9VnPZ1or1CcAGwG7Ab8qf9yRnB/+4V+lc+Phipo24AKy0HbJ0q6Gvi5pPWBL8dnJZf1aTL7uRwmof1ksMtxp/MkZL5bU5F95nI3YmB5d9vbJ5aS5SS3xqeBFWw/X12IWVGbEfyhkwZuCTvrTxI86e5wfo0IKv5BWDQsSMjauptMxppI7h5wEMaUnD6zdrYgTHp+K+kJ4DTgl7b/nlbWMJK6ZcXcCXyrj1J6MbXTIsb2sxk92zksVLsiqf4unl2h8eqQZts5VJ70srzIwQ5jiqR3EsbuNQmLworXp5E0jO3HgPfFSoQqQ+ZC21cklNWCYjOjuJF1IHBg/Ey3IHh3LtXzP9AfnnuF9/rFhZn7n76pLQGh5Tx18gEMeZJvQKg22VOhx8nnCIGKHJoc/YSQqXUN8AnCempiUkXTRw7v5QV6JcLk8D2MnEXYWPsU8LKk88jj86tYhtYq1TqDwJL9lTOSaH1SbV59mtAL6GZgfdu3p9QGacvnR0MTKizr2L4rbrx9B/hTPWEnA5LZz423wO0ykm4hDExvi8fE8+SDEvRsLgKAM2guQgMyl+Ou+mEEr9NzCeW2xwDvIQMPmlwHyhqD9aBthe3nop9ZUmy/S9IyhJfQZZIeB+ZSZo3JbG8kaR7CZPxbMcNiXkmr2k5e1toADzjaPf5yI5YR/hnYS9JqhM/wBkl/BX7RXtKciAsJ75X6+DxI2Ex4E3lkcA32yPhIPuZEcl8k1t9tjwJ1PYPAWv2V05EVJD3d4foAefhW70xYZC8AfL+WTfEx8sjqASAGarMJ1rZxLnFDX9LZtjdx6N0wOf7Jgf+prQHq5LIe2J0Q9M7V//REWhMQ2s9zYH1gRdvPx3fL34B3ZlTxNFdtfnCopBw21lro8b4bAObsp5YuzETQkcXasxu2d5a0C/AhwrrlEGCemAxzkdP3ELnd9oqJNfQkVuR8llB1ch2wke170qoaJmX5/ChpQoUltCYbvESweLuEkBSThY9/Svu58Ra4/Z/UAkZBE5qLZJ+5TJhEHkcYpNYjPGAnA5M6BST7jaTtgati6fwA8GNCc60HgG1sp14gPixp7XafqOgj9UgiTS3EMr1vAt+UtBJh4PxfSQ/Zfl9adcPY/jehicdPJb2JENj7fsxKWiStumE6eMBtkVgSAJJ+SvdxZdD2dv3U0wvbNxCCtucRMqOOIYxFSbG9XP1cwXd5T4JVwoEpNHWg3Ze8Ti7vlawXibbXHM3fk/QR278daz2dsD2qTQJJ89l+cqz1tBOf4WU6XL+IPDIdm0D9+cghCNqJ3NcD7yJsvOxLyFD+EPBxYFbCGJS0dLkByQcAz1fzfdtPSro7o6AtwOvaqiJmr1dNZFIh0SsY35fS4GnwiO39U4sYDdGC50rgyhiErBqUHQu8MaW2hnAf8BJwBMF2YvmYpAWA7aRNvUlYPj9KmlBhCTDi3WL7qjg27pBAT0/a7OfWJjzTJXA7I3Bs1KHQgX7pePmuGFjJAjejuUj2mcuEJjInxWNL2sn2HikFtbETcFI83oLQtXpJQpOtowj+Wyn5KnCepOto7dS6Oom7GXfC9k3ATZJ2J/1n1xFJCxACjUcDR0taLANNWwEDHtlBezUgl53sX3e4tghh1z2HTFEAJK1CeJY3IUwwf0gG3U/rxID8ZIYrD77qTJptjdaXXNI7bN82xnK60ZhF4jQ4GEgSuJ0OLieBn7CkI2zvHI93sn1k7d5JbkBj0QzotbmfC7NXHq2SZrM9pboRKydSz71/CHw4VjnNR2j49hVCQPcE4JMpxQFI+ihBV9UU6jZCA9tcNjiWlHR+7XyJ+rnTN3t+hPAergK3j9La5yR5hcRoA/SS9rL93bHW04EsN1HbkSTbrs7jvOvXhIZbH0inbIgTJS1g+5/1i3Hd8kwOCU+EfheDhPXyCm33BoHUgdtk5fOjoQkVlgC2z22/Fm2CNiCs7w/qu6g2JM1EmEM8G89XI2yqTiHEd8aMcRW4lTQbYTK0EWFhPQAsJukcYAfbOfirNYHcMxVg5E72lPp5BjvZL9UCJhsAp8RB9TJJhyTUVTEF2JbQSbvy0buGkD2Y/AUevcvusf3DtlufB5YgaE1OzKb+JrAj8QUu6SXg6EwCQF8h7BC28yvCZ/iL/soZie2zq2OFZjffAD5AeHn/OJWuCkkHEiZA/yJM1FaP2cvZEP0lJxOe5UOA7RwaLjWRU0nXIKwRi8RR0IT/H6k01hfR29CaVZaDVVUTqOwwBghZhJU1xgBh8zKH5l+/YHgcuZ7WMeVY0jchnMnDDYE+BZwQ34VnS7o5oS5gqGrsC8AewI3x8srAQZIWHstS0emgPckguU1aG3sCf7P9CICkbQgbv/eTj/f8aNmU4B3cbzrNX3PkDkmnEpostdsiHEH68eZdhI2D9uDnGoTS/y/2XVEbuW+apiyfn17aKizfTnjHZEWuXsGRg4HHCOspCDYOtxLsvm4iNMAcE8ZV4BbYm5AWvojtZwAUOqH+gNCxOnnXajWguUinLGBJbwSe8HA35tS0+/vVz3Pw+psq6S2EBltrAwfU7s2eRlILRwB72f5J/aKk5eK9jydRNcxahAVDOycCtzCGg+Z0sgshS3mVWunMksBxknax/f2k6kKH9xHeWrb/ozw6vAMQ/Yz3JmSkH0rYaHspraohngfWs313aiE9+DPB3+9CYFVgVUlDN21/NZGuV0LKoOM6kubvdtN5dF4eDbm8p3uRSmMvD//CKBitHUZicu/VMJOkmeN7bm3CpnRFDmu3XQglwfUx74qYhXsdY1gqOlqcf7Pn4wl2RcSsy++SWVb1dJDkmWnQO/c24CHg/yRtHS15KnIYb1ay/fn2i7bPkZS6GTXQrGqYtvL5DxM339Kq6oxDE7DtgW+n1gKN8AqG8E5epXb+lO2Px2Sta8fyH87h5d9PNgZWda1zte1nJH0JuIEMArc0oLlITAk/iJBh9m1CBtQbgQnxhXRJSn0Atj+UWsM02JeQpTATcH5V+ivpg8C9KYVFFrT9l/aLtv8S/TFTM1unTQLbU+PAmQufBj5i+/Hqgu17o0XBpQQf1JTMLmkOx67VFXFDa9ZEmlqQdCawEmFs3AV4GZi7CjxmMHF/vgraStrU9pA9gqQDMyk/2o5mBOtGQ8r/H39kZJO3iiw6LxdeNRNiafqE2nH1+25CQLIwOnLv1XAacLVC49XniItBSUsBOdi7DXR699p+or4pmBJJGwIL2/5BPP8Dw81t9rB9VjJxgayzqqeTHJ6ZnHnR9mRJvwF+Lulk4Du2p5LHZ/f6Hvcm9E1Fb7KuhpG0le2fxePVbf8u/n4vjVmtOZPTujl3r2CACW3JQ3tC8LGWNKZNG8db4HZqPWhbYftZZdJZz6NsLpKYYwjlyvMQuhp/1PYNMSvuNMJDlxRJe9g+JB5nF0yx/evocTqXWxuw3EgeJQvz9riXQ0bwc5KWbs9yjB6ezyXS1IlZ6kHbCtv/zCSj9cfAWZJ2qHmAL06oQkhuQxBZhTCx3Q3YldYJRg7Bss0ZLpfZi1Zf2/XIoAN4ze+78CqwvURqDTOI+1MLGAWpFhLtTfLqVU5ZzBMLM4SFJR1F+D1Xx8TzhdLJCtg+QNLlhIYyl9Y2qicQsjJT87SkFWz/uX5R0grAM4k0tbMH4f1cMRthPjEHoWFs8sBt5lnV00NOgZ9ssX2NQjPl44BrJU1KrSnymKRVbf+xfjH2bvhnl5/pN7lXw3wN+Fk8PppW+4vPEmInuZLT3CZrr+DIrJLmqqr3bV8KIGkegl3CmNG0F8OrZbAte6LO1H6L6UTuAcfIzLUv6f5VyYftO3PZaSfzYIqkibVjCIPm48DN1UCQmBslbW/7xPpFSZ9juFlZSvYFLo4lPPXmaXsBOydTNZJevtnJPbVtHybpWeCauEs4QFh0HWT7uLTqAh5l06qE5F5yi6QL6DExy6BJy/SQ7LmRtKPtY+JxyiZpXZH0BoIn2DLx0h3AadFDHQDbEzv9bD+JtjtDGm3f2vZXkngXNmC8KcwYdq8d39h2r/08CW3l1NW1u1Jo6cCuwPmSfkrrHGwbYKtkqlqZ1fbfaufXxXHwidjsJjW5Z1VPD1k1Ys2QuuXhU8AW0dP4OvJIhtkdOEPSSbQ+z1vTuvmRktyrYbJeC0j6WpdbA8CYZolODw3xCj4R+GVMenoQICbjHQf8aCz/4fEWuG3PpKiTy25D1gHHSD3I3Z7dmMvnmPUASmeP2PmB5SVtZ/uKfgtqY2fgnLgbXH+Jz0qwHEmK7YslbUSYbFTZJ7cBm3SyeEhI1aSlnQHGeFdutNiuuozOFc9z2DgYos33ewQZ+H7nXnILrZ2qs0XSzMBHaQ06XlIvSbK9WgptkXrWRMomaR2R9D+EKpjfAH8ijDOrAN+QtJbtO1Pqg6GMhPOARQh+5APAcpIeBDa0/TSks0BpQnC+8OqxfXJqDU3G9nWS3gN8idDIFuB2YDXbjyYT1sp89RPbO9ZOFyAxDciqBkDSmgQ9VWbOHcAxtq+q/o7tAxNIaxIntl+wfbKka+ncr6Ov2P5jh+f5NuA9th9LJqyVXtUwOZD7WmCuHvdysyIARngFr00I4iYP3Nr+nqT/AtfFTcC+JT2Nq8DtaDMpEk/Wcw84Qu+OwVkEo8h8AO1msh13bM4A3tNfRa3Y/gfwvjhhe2e8fGEGAeUhYobWNql19CL3Ji0ddmAHY/bHdZW3UAb06gSdg+93E8bD+6pd4VyRtBAh6PgIw0HHDQhdb9e0/feU+jqQy/u4zreBnWyfUb8oaRNCA8xNkqhq5duEjMa1ov8bkiYQfPMPIH3AIuvgfGHGIOn8XvcbVoWQhBig3Te1jh78oUvl2BcIfuXJyTyrGknrE8bD/YH9CO+9dwMG7lW3AAAgAElEQVQ/iZtcF6XU1xRsH9vl+r3ADn2W05G47vtmah3daEA1zDKSqs3ot8Vj4nlqSzds7wehmXwnC79ckDQTMLtj4+zYV2lWYAqwU0ptdVIlPY2rwO10kHKynnXAEfIPRkWaEEwZge0HMvE+BcD2lYSujlnxGiv9TkmnHdjFgcmSvmX79D7rGUEv3+8cnpWGjIfnEt9pks62nUMAr50DgONsH1G/KOmrhG7bOWzSzCtpY0JG1Nx1yxsA279KI2uI5WyP6ERu+2xJuWREfRhYvgrawlBTyW8AOVVLQJ7B+cKM4b3A3wjl6n+g/K6nC0l/ofMcbAAYtJ28WRChmem5krZkODtvJYLX7UbJVDWL3YGN2ryMb5Z0I8HHswRuR4GkZ+j9vMzdZ0ktdHieK/u+K4HDbD+fRNgoiI2/dre9fWIpk4HfERq3v5hYywgkbUDw9n5R0lRgs5jRmhsHA48xXH1+GnArIXZzE/D1RLqG6GQ7UbcKtf29sfq3S+C2MykncI0MOOZGQ4IpI1B48qek1tEAGlH6nTvVDmw7kuYHLiOYwmeFpAFClu2WhIzMBdMqagT1d1rynf8urGZ72/aLto+S5AR6OnE1UG0KXUOr5c0gkDpw+59XeK+fvODWbrwA2H5JUg7vvtyD84UZw5uBjxBKL7cELiR4QRdrjNGxQfzfAcJn97GEWjoSS7zfJ2kt4B3xclaVYw3gze0N6ABs3yKpzL1Gie1eZeo5sEGHa/MTNsyPBlIHRZG0PGHt91ZCMsIPCNng76F3ZV6/WAg4gmD19RdCEPf3wO9TWT+1cSDw/tiP6D2EwOgHE2vqxNoEi6+Kp2x/PK79rk2kqZ1kz3MJ3HYmWWZrUwOOuSFpYrXAkjSf7SdTa6rTJWN0foLXVS6NHbLF9tWpNbyWsf2v+JLMhlgusyUhU2Z+4MvAbklFNYdelRy50O6XXue/fVPRg24WN+1I2iaRh+abujSgGCADT8fI6yStSGcrqNkS6Gkn9+B8YQZg+2XgEuASSbMRArhXSdqv8jgudMf2A9WxpCn18wwZZPi9l+v7L1easBnYaCQ9aHvRlBq6PL8PAH+S9Kd+6+nCiYTmT9cTev7cDJwMTMohI9j2bgCSZiX0hHkf8BngBElP2V42pT7gparPge0/VCX+GTKhbXN/TwDbg7GJdg5cZPt/U/zDJXCbGZIuBH4BnGu7vBRfOXszvMC6nPx86tozRgeBJ4C7bSfrmt4UJF1J9wn4oO0kHclfK0Rv4yw2O2KJ96bAg4SSmf2AG0tzmemiVyVH8jK9yDzt2Y2RASAHfdPDToQFRb85ke6ZAGPa6XY6eBToVkaWvKnRaIPzheYTA7brE4K2iwNHAeek1FSYcUTf9F8BzzPcZHdTSQcDG9t+OJm45vC2Ln7QWfh2vkbIKkmiAxNSC4jMZvukeGxJO9lO3titA7MT5qzzxD9/Jw8bqPaN/ZbzsSzvn05mlTRX5Rlr+1IYamybS+X5CTGIfDqhUuf2fv3DJXDbmZSBsxOAzYEjYnDqNEJpTwnmTR+9mrwlp1PGqKQ3kqEvTqZ0yrRcjdCdNZcOqNnTxadufsJEY+v+K+rI54C7CDvtF9ieIqlkzUwHDankuJrW7MY61/RTyAwgyTunm/VJTtj+UGoNveiSsTxERoubwqtA0imExqsXAfvFZqeFUSKpngwxe9s5tnPo+H4MwTf9pPpFSVsDxwIbphDVMHp9RsWybMaQfD7b/vxG5iNUgOYy/2qv1plSP0895kg6gWDJ8gzBN/33wPcyqvht39jvtdGfkhOBX0raoWqqHBu3H0cmCQi2V4zWlpsDZ0l6kRCvO932/WP5bw8MDiYfL/qKpJmBjxI8SADuAC7p5LmWEkmvJyxiNyc0UbgY+IXt3yYV1hAk3UnIopgA/IxQYj20mM5ggF+N0EX7X4Qu26cCbyTo3dr2JQnlNQpJHwT2IezEHWD74sSSGkN8GdYZBJ7IKds/dhitvAjXJjRL+DCwSG7jdqEAIOn/bPe9ykNSrw7vg7a/3TcxXZD0gV73bSddJErq1VV70Pb+fRNTGDNic5bqPVdfCOVUhZAttaqnal7dspi0vVbfRbUhybY1vfcKhRlNjw3BAWCy7fn7qaed+DzXqapArwJOsJ08qaiDxjqDqcccSZcQ1vG3EoK21wO32m5UoE3SXra/m1jDDsA3gDnipWeBg2wfl05VdyStQIjXbQY8anv1sfq3xlXGbSybuQJ4BPgTYcDcADhc0pq2/55SXx3b/wV+Sdh1WJ5Qdrk10ITMqRyol2O2l2YOEpobpeQYwqA0D+E7+VHbN0hahrBrUwK300DSugRLjCmEgG2vl3qhA5WvlaTlaN3Myin7aKG4kVF5EW5AKEV6WNLltrdMK68wI4hZUN0YtH1q38S8elJVeXTacJkD2A54A2GTMDW7d7g2CCwPLELiOU6vrGVJO/dTS2HssJ1L+W9T2RP4m+1HIPh6A5sA9wPfSierhY6/Y0kTKGupUVFsyWYYvTIbj+ybii7YXjO1hmnRS6OkWfqppRO214u9Qd5B8LfdFXinpH8B19vutSmcE5sCSQO3to8Hjq98eCvbBEmrpPKW7UZ8n7yJ0Ch7Dsa46ndcBW6BAwhlM0fUL0r6KuFLuk0SVR2I3To3I0Tw3wKcAWybUlOTyL0cE5i55tuyv+0bAGK3x7TKGoCk/yU02zmUsKvZUuqTOqO6KUTPoPMIAZNbCAGn5SQ9CGxo++leP98nziV6VNueApwNnC1pbkKjssJrg1W6XP8EoVtvkwK3v0vxj9oe6qwcJ7w7EZpjnE4eXZex3WKHIWl1wgbco8BXkogaPV8jdI0uFMY7xxMqX6os+u8Snt93ESzfPplO2hAXSjoR2LmqIpI0B/B9gkVGYdoUW7IZwDQ2BLvNffpKLP3+PK1JHCfYviudqu7EIOlahIraDQiBs6TE7NpbJT0F/Dv+2QBYFWhK4DYbe0nbz0haVtIWhKrLpwiN35Ij6f0ETRsRPIxPB3ax/e+x/HfHW+B2Ndvbtl+0fZQkJ9AzAknbE74IIgQodrf9+7SqmoekPWwfEo83tX1m7d6Btr+RTh0AU2vH7d3UG1VWkYj/EEonPsnIBUIOGdVN4dvAjcBatqfC0O7hQYSNrhwCKR0nETGofEqftRTGCNtD37U4IZ9EyOq6gfBdzIIui5sTbQ/NIWzvmEIbgKT5CQHGSYRKnXdn5LE2hKS1CRY3g8CBDbGBymZBUygkZibb/4rHnyIEeKpN1ZsT6qqzOyGg/ICkB+K1RQnjYuo1QCOwXTV1a7cl26HYkr1yJC1LWOtnEYyS9F5CI78T4p8BYEXgKkkTq+SiHIhWg1sSAmbzA1+m8wZDX4lJgO+Lf14k2CX8HvgJeTQnGy3JYxCSFmf4+XgRWAxYeaz9Y0eLpL8BDxCCtd+y/Vjt3ixjaS0y3gK37QGyOv/tm4revJcw0bi8CqR0QtI7bN/WP1mNY3PgkHi8F3Bm7d56pJ+09erynkvXxGxpQEZ1U/gwsHx9rLE9VdI3yGeisZCko7rdtP3VfoopjB3Rg35bwiT8BuCT9YBoamqLmx/Suri5MofFjaRDgYlR23K2n02ppxOS1gcmEzJR9rZ9XWJJ00PyBU2hkAkzSZo5+syvTdjMqshlbbmS7d0k7QMsFa/9NVrRFUZJsSWbMWQejNoX2ML2VbVr50q6gpAp+tEkqmpIOpBQxv8gwVJwP+BG2ycnFTbM4oRYwy6VhUxDSbpBLel6YG5CUHQT23dLui+T56RijcpqEPqb/Z3Ly7VfzCNpYofrA4QvSXJsf3aUf/VUYvlwoSMDXY47nfedhnR5z5YOz/Eg8Dhwc+WFUxgVL3Rq8GX7JUlTUgjqwHPATdP8W4VGI+nLhNL+y4H1MpukVeS+uNmVsLjeG5hcs93JqeHSBcBDhMYne0jao37T9ieSqIpIeobOAdoBgrd2oVAIgZOrJT1OeEdfCyBpKcKmTA4cS6g4eI58NqIbRbElmzE0IBj1trZ5DQC2r5Z0QgI9nfgccBdwHHCB7SmSstlMtd2tAV3TOHPaf2VM+QfBHm1BwthzN5ltmtf6w/Q9+3u8BW6vBj7e5V7STsavgOTBx8wZ7HLc6bzQPDo9x/MDy0vazvYV/RbUUF4naUU6b27MlkBPJ57IaEe9MHYcTfDMWwNYvUPQcflUwmpkvbhpSMOlrJug2O7VRKZQKAC2D5B0OaEHx6W1zukTyMNiqTBjqNuSbULrXLHYko2e3INRvRJeOjU9TcFbgI8QMpaPiI3zZq9l/hemgaSPEqqQl42XbgMOtj3k+W37wBTaav/+RrH/ykTgW5KWBuaVtKrtP6bUVpEy+3tcBW5tfya1hhlITgN+jhQrgtcw3Z5lSYsRGvm9p7+KGsujwPd63MuBFzpdjF68W9j+eZ/1FMaGJVILGAVNWNy0EJvxbEx4VtZPrcf21Z2uS1qEYHHU8X6hUMiLTtYwmTUyWlLS+d1ups7ubwK9bMkkzdJHKY2mAcGoRbpYkg0QAs7Jsf0ycAlwiaTZCCXpswMPS7rc9pZJBWZO7KH0BUJjwRvj5ZWBgyQtbDt58kFFbPD1U+CnkhYENgO+L2lR24ukVQckzP4eV4FbSVv3uD1ou0ldqws9KFYE4xPbD5TJ5OhpiFfwupL2Ikwezwd+C+xIKAv/M1ACt68B6n5RdSStQciw+HJ/FXUk+8UNgKRZgfUJJVzrEhqdHp9UVAckLUDIWtgCeCtwTlpFhULhNcQ/gcNTi3gt0U8vx9cabcGoNxGa+uUSjNq9x70be9zrG5JeB+xA8Ku+BfiJ7bMlzU0oVS/0ZheCN+u/ateuiFm41xF6I2SH7X8QKvKOjslZOZAs+3tcBW6BVbpc/wRh0dWkwG3HLLRCbyTNC3zZdjZdygszjtjxPRdv1uyRtIftQ+LxprbPrN070HbqJn4ApwBPEvzVPkdoLDgAbGQ7l+7VhRlItO/YkhDUu4/QECwHsl7cSFqHMJFcB7iS8OysklO1kaS5CFlHWwJvJ/xul7C9cFJhhULhtcYz3TL8C9NHCi/H1zKxC302wah6ibekOeO13Jqbnkxo6nYt8DFCuf/Otp8mzHUKvRloC9oCYPuJmjVZcnpVSUSSV0qkzP4eV4Fb20O+S3HXcBKwJ6F7dTaBvNhZ+6PAMvHSHcAl9Si+7dVSaGsKsexyH0IWz7kED5L9ga2BXySUVpgBSLqAkXYh8xN2wbbqv6LGsjlwSDzei1ZT+vUIQdLULGl7OQBJPwIeARa1/XxaWYUZiaS3M9xx+XHgl4SJZjaeqA3wWr6EsKhZw/Z9AJKOTCtpBI8BfyQ0ULvO9qCkjRNrKhQKrz3uTy2g6aT0cnwtIemndLc4HAS266Ocjkj6ImEdMEc8f5bgf3psUmHDLFtbC/yYMI8ojJ6nJa1g+8/1i5JWoLcNWL95L/A3wnjzBzLv6WR7CqGq7eyYmDCm89lxFbiFoaDotoSdwhuAT9p2UlE1JC0EXEEITvyJ8IXdADhc0pq2/55SX4M4heCVdzYhAHUjcDOwnO1cvDsLr5zD2s4HCV3K77ZdstFHz0CX407nqXixOrD9sqSHStD2NcmdhKDjBrbvAZC0S1pJrUxr8WU79eLr3YTNmMsk3UvoYJ2bbdBeBI3HAqf9f3t3HiZJVaV//FvgAijrKKAIsqivsqqgMoIO0IwLggKKyCKIjI6KQqMogvzGwWVGFJSRRQVlVcBxYVURZVMQN1ZBeR1GEFGRUVEWZa/fHzeSzi6yqqubyryRWe/nefIh4kZm56G6OjPixLnnSvpy5XgiYgTZ3r6Zkr4XsE4zfB1wdDP9NhasWi/HEXNOj7FVKdPXq39HSzoIeDGwme1fNWNrAv8laQXbH6kaYNF9LfBAm6pEh8R7gLOa89jLm7GNgN1pV8HTysxrQ7Az8A3gVNvXVY2qywJar/bV2Pj47Pn8lbQXsA9wPuUu0k11I3okSScAV9k+fML43sCGtnevEtiQkXS17Q269m+hVOk9VDGsiFaRdIXt50/c7rVfi6QHmbfw0xhlOsrfmu1x28vUii1mjqRtKQm9TSiVo6cBn7fdmkXLJL22x/DDF19tmu4v6cWUE9/XUnpBn96mxSeai8I3UGJ8JvBBSoxtWtwoIoaUpE0oM+xOYF6iYkNKomIX25dWCm1oSFqceUmUOZQWPFsCq/a7l+Ooar77DgReCnwK+ELtghNJBjaYWBQhaUngatvPqhPZfLHkWuBRahb66r6R9XPgqLYWtDVtCHYCPgEcbPvIyiEBIOmISQ69GljFdt8KY2db4vYhyjS9/2P+qpnOP/r1qwTWRdL1tp89yTHbzi2maZB0NbAZ86oGL+ze79XnJYaHpDvp8W+YfIEvlK4Toe6TIJr9JWxnobcYKElPAF5DOVnbgjJ74nTb51UNbII2Xnz1ImkxyoX2G2y/uRlbp2XVC+tS/r53tP2M2vFExPCT9EPg7bavnDD+XOBztl9UJ7Lh1NXLcSfgJUBfezmOGknPprQIeh4lEfXFtiS/F5B7mPRYDA9JyzT9gHsdW832zYOOaTLNZ82rKJ81q1MWpj7O9m9rxtXLhNarPwc+avuafr3fbGuV0JrKnSn8fYpjf5viWMxvWcod9u7p3lc0/x0H1hx4RDGTzqdMp/g6cFqbvnCGie3qU7QWRNIWti9ottfo9O5s9re33ZaFq2IG2L6bUiV1iqTlKf319gfOA5C0vO3ba8XX4+LrbW25+OqlmWVyXvPoOJnSVqEVbF8LfKB5ACDpMtv/WC+qiBhyy0xM2gLYvqrpRRgLYUIvx2UoC5UBIGn39L2dnKSvUKq9D6PM0HkQWKYz3b8FxUS/lTTH9vndg5K2oLRujOF3Ec15X7OA1pyuY2fQknNCSScB6wLfpFTZXls5pJ5qtV6dVYlb27/uNS5pU0pWf6/BRtTTspK27zE+BqSKcJpsrz6d57Wt8iimx/a2kpalrE5+rKQlKIsZndaCE6CYWYcy74Tia8x/cnEQJXkfI6hJ0B7TPDrOp9IJ5hBcfE1XW/pXT2WJ2gFExFAb63WjT9IKwGKVYhoJTeXeSV1D+wBJ3E7uBZSiof0ovUa7v4PbUEy0N3CmpEuYv//pJpQZUDH8un/nVpjiWG27UmaC7gPs3dXLuDUzaie0Xn3FIFuvzqrEbTdJz6M0Pd4BuJH2XPxfDGwzybHvDTKQWaJVlUcxfbb/Chwv6URKr8RPUy72P1k1sJhpw7CAWgxOzb/ziRdfMC+eNlx8Tdcw9Mgahhgjor0+BZwnaT/mzbjbEDikORYzJ+diU5huMVEttq9rWhbtzLz+p98D/jWLAY+M8Um2e+1XY3taN9Uqz747gtJ6dVNgkx7J5b61Xp1ViVtJz6JU1u4E/JFSoTdme/OqgXWxvUftGGaZnGwMqa7Fd14CXAJsZ/v7daOKPhiKk40YmGp/522/+IqIiML2MZJ+B3yYecmo64CP2D67XmQjKediCyDpcZRemN2/i6c0LSiqaxK0x3WPSVpM0i62v1QprJg5K0p6NyXv0dmm2X9yvbAWWbXZd1RsvTqrErfA9cD3ga1t3wAgad+6Ic1P0m5THB63ffLAgpkdcrIxhCTdBPyFsvL8W4EHmvHnA9i+YrLXxtBZU9JZlJOLzjbN/jD0LY8RJmktSpXKG2yvs6Dnt0TrFlHrITdVI+JRsX0OcE7tOGaBfF5PQdLalAWWLmVeK4LNgA9Iek3tln1Nz+K9gFWAM4HvNvv7AVcDSdwOv2OBpXtsA3x+8OE8atU+cyZrvTpRP9ZqmG2J2+0pU6ovlHQuJenTti+bF0wy/mrKB2oStxFwEyXp/vLm0W2cshp9jIbu/lqHTjg2cT9GX/XvbElPBXakJGzXA/6Tcm5RlaRdbX+x2d7E9qVdx95p+0gA2xvXinEiSf8AvBS42fblXYfeWCmkiBgBko5giuIM23sPMJyRI+m1tr/W7F465ZPjCODttr/TPShpS+BIoPbM35OB24HLgLdQFgodA7a1fVXNwGJm2D64dgwzbBgK72Z8rYZZlbi1fQZwhqQnUJIBcynl4p8BTrd93pR/wADYfldnW9IYZVrF/pQV6z5aK64RNgyVRzGB7c1qxxADs4ftN9UOIgZD0nrAs5vdX/RYUXYOlUh6K6U9yyrAfwN7Ame26IT43cAXm+0jmH8a2ZspF4hVSToHeL/tayU9hdJ78qfAWpKOsX04QFtXEo6IofHTru2DgQ/WCmREfYqyYCy231k5lrZbZWLSFsD2d5sbDLWtaXs9AEmfB34PrJb+tqNF0ubAO+k6xwaOtH1RtaBG24wnl2dV4rbD9t3AKcApkpanLFC2P3AeVG94jKTHAG+iTFH4IfA6264Vz7Bqfo6vZP4PqHNtP9B5Tpsqj2L6JG0/1XHbbVlsMB69vjV5j/aQtCxlit6qwDWUao/1JN0MvKZZxRrbf64XJUdSKlJ2tv1TAEltuus/DAv5rdGVlN0D+I7t3SQtTanaOrxeaBExKmyf2NmWNLd7P2ZEW75ThsFikh4/sZ+tpCVoRy7m/s6G7Qcl3ZKk7WiR9CrKOeyHmscY5eb+cc2MrG/WjG8RzMrPnzZ8WFTVJGiPaR4d1RoeS9oL2KeJ4RW2b6oRx7CTtApwAeWu4ZWUf+BbA4dJ2tz272rGF4/aV4GrmgfM/wE+DiRxOzqWkvQ8JvmSTj/jkfFhSoXUFrYfgrIwBvAxymyTd03x2kF5CuVG72GSVqZU3T62bkjzGYaF/O7v2p5D6bWG7TslPVQnpIgYcW35/Bsl+ZlO30nA1yTt1emPKWl14NO0owXiBpLuYN559pJd++O2l6kXWsyQ91JaX1zdNXaVpJ9SZmi1KnHb5tl3C2HGk8uzPnE7iZpZ/COA24BNgU0kdcY7H56pPpuejwKf6Uy77JC0N6Uf4e5VooqZ0ulXvT6lSu/UzoKDMXJWAQ6j9+dy+hmPji2B9TtJWwDbD0k6EPhZvbDmsf0n4LPAZyU9jdLn9g+SfkFpt3Rg1QDh2ZI61cprNds0+2vWC2s+v5H0LuAWyg3ycwEkLUm7kuAREbOapJ/RO0E7Bqw04HCGlu2PSHon8H1JS1F+fncBh9qu3irB9uK1Y4i+W3lC0hYA29dIas2/5SGZfQeApOWAZza7v7T91wlPmfG1GpK47a3mXcSskj4zNu7VF9P2pyWl7cSQ69Gv+rBmkZsP2L64bnQxw26wneTs6Luvu41Nh+0HJN3b6wU12b6FckPhMEnPomtxMkn/3Kuf3QA8p8J7Lqw9KdP0tgR2tP2XZnxj4PhqUUXESJF0J+V6box5FYSQKsKFsXXtAEZFszjokU1bIGzfWTmkhzUtG94GPIOSLDuu1/lYDLW7F/HYoLV+9p2kxwOfA7YFbqR8pzxd0unA22zfB/1ZqyGJ25bpTKGYSNKmlEVR9hpsREPr71Mc+9vAooh+uwf4K3AH8HT6sIJjRAzEEpO0xBgDHl8hnmmz/UtKMrLjEGDgiduJ5w/NzayXAjfbvnzQ8fRi+zbKBeLE8Qslfb9CSBExgmwvXTuGEbCk7euhJCu6e7RK2hjoec0a85O0DXCN7V83bYH+TdJrKT+/fWzfWDnEEyltjL4PbAWsQ2nbGKNjLUln9Rhv04wsGILZd8AHKDPEVu3cgGluyBwF/L/m0RezKnEr6THTvIPUiobHzUXszpSeejeSvp0LY9lJFrAaA3KXfchJ2oJS4fZC4LvAf3UWC4qR877aAcRA/B745CTHbh1kIDOgyjmEpHOA99u+VtJTgCsolQtrSTpmYuugGiRdYnvTZvtk291TyX5MpfUFImK0pIpwRpzCvM/ky5j/8/lo8nk9XR+lzCpB0tbArpRirOdR2i+9vF5oAKxtez0ASV+gfBfHaHnNFMcOHVgUCzYMs++2B15o++FCwOaGzDuAH5LE7YyZ7kVBtYbHzZTLnZrHH4EvA2O2N68V05C6GNhmkmPfG2Qg0RffpZyIX0KpxttN0m6dg7b3rhVYzLgDJR0wybFx28PQoD4WYMS+42q1W1qja2rWHsB3bO/WVAJcClRP3AJP6NpeZ8KxVtw0j4iRkCrCR29sku1e+zG58a4kz/bAF5pZMJc3yZ7aHl40tEmQ1Ywl+mCI2ggOw+y7h7qTth2275LU1/P/2Za4ndaXTOWGx9dTTjK27iy2JGnfivEMJdt71I4h+ip/v7PHfj3GNqZU4t424FiijyStSGkH1EnoXQcc1UyvjwW7v2t7DnAsPFwJ8FDvlwzcVCe1WaU8ImZKqggfvfFJtnvtx+TGJD2R0qpvDqVauaMNLd42mNADutMTOv2gR0TXYrU92V5/ULEswK20f/bduKTl6Z1X7Ou59mxL3D5Z0rsnO2h7sl+UQdqeMgX8QknnAqeRu5oLrbv6sodx2ycPLJiYcbZP7Gw3J0PYvqteRNEv3b05Jf0TZQrKEpQG8N+qFljMKEmbUKZlngCc1AxvCPxY0i62L60V2yK4qdL7/kbSu4BbKLOLzgWQtCSlH1cbLCdpO2CxZrvT0mgMWLZeWBExYlJF+Og9TdKnKZ/PnW2a/VXqhTV0DgeuoqzH8YtOa7emsvD3NQMDsL147Rii724B/qP5b2tvutjerHYM07AscDm983OpuJ1BiwNPpMWJUNtnAGdIegKlH8lcYEVJnwFOt31e1QCHxwsmGX815WQjidshJ+ntwAE0U28l3QUcYvvoKV8YQ0fSy4GDgHuBj9q+sHJIMfMOA7a1fWXX2FnNKq2fA15UJ6x5Jumb/jDbX2/+O+Xz+mhPyiJpWwI72v5LM74xcHylmCa6mPI93NnubmmUNkYRMVNSRfjovbdre+I6EllXYppsHyfp28CKwNVdh24F3lQlqJhtvg18AngK8N/AqRPOt1tB0kunOm67+nmi7dVrvffY+FsPcNEAABlHSURBVHhrk+4zTtIVtoeukXpTjr0D5UJsTmfM9u11IxsOksaAXYD9gZ9TEj9TThmIdpN0EPBi4J22f9WMrQn8F/Aj2x+pGV/MHEk/AZ5MOeG4bOJx21cMPKiYcZJ+bnvthT02SJK6k5/bAGd37Y/bfvOAQ4qIiOgLSTsAZ9u+p3Yso6hZ1+a9tt9SO5aYHSQ9nTKz+w3AksCplCTuL6sG1pB0do/hcWB9YNU2VIdLWm2q47Zv7td7z7aK20krbSVt0tapmE2C9pjm0XE+Wc1zSpIeQ7mTuR9llb/X2XbVoGKmvBHYoPtk0vavJL2ecjc7idvRcTdwF/C65tFtHNhi4BFFP4z1uiEpaQXKtPrqununS7qybb3UmxPeiT0J/whcaPuLdaKa31TtqqA1LasiIgJ2Bo5qqkVPBb5t+8HKMQ0dSesDhwJPBc4AjgKOpMwkOqxiaDHL2P41cAhwSNOq4zjg3yiz0quzPd/C8k0btYMo1envqhLUI32Dcn7dnVccpxQZrUgff5azLXH7ckk7UabKn2v7WklbAwdS7jo8r2p0C6e17R7aQNJelNVjzwdeYfumuhHFDBvvVQFg++8tWoQnZsCQ9DuKR+9TwHmS9gM6VdQbUk4wP1Utqsm1cbrSoT3GVgB2lbSu7fcPOqAelq4dQERELJjt7SQtA2xHSZp8QdKZlAq9YVmlvg2OBT5DmTX2Ckq/2xOBXVLNHIPUFLW9klJxOwe4CPj3iiH1JGkOZU2TceA/bH+nckgP6yx62SFpdcqs7i0pfYT7Zra1SjgBWJWysuiLgN8BGwHvb3rLDo1hbfswKE3y7jbg/5j/ArvT26otqyfGIpB0PuWD/PwJ43OAg2xvXieymGmS3mf74832Dra/0nXsP2wfWC+6mEnNjdT3Aes0Q9cBn7Dda+pUVcP0HSxpceBy28+tHctUJD3B9t2144iIiEeS9A+UmU/vAFawvWrlkIaCpKu6v38l/cr2mjVjitlF0j8DOwFbUfJgpwFntu2cS9KrgA8Af6W0trykckiTkvRMSqydyvkTbd8/9asendlWcfsCYD3bD0laglJ2vZbtP1WOK2beGrUDiL7aGzhT0iWUlR2h3ITZhLKoX4yONwAfb7YPAL7SdewVlBkTMQJsnwOcUzuOyUxoRbCmpLO6j9t+9SNfVZ/tB9u0orqkVSgLZFxj+z5JK1IWYn0TZSppRES0SLPeyvbAjpSZHF+tG9FQWaKZlt6ZLXtv937WaogBOAA4BXhPy9dIOhu4BfgT8D5J7+s+2IbzbEnrUhK261CuT/ccVAuZ2Za4vdf2QwC272nueA1r0jatEqbQ9HB5BEmbUu447TXYiGKG3Uu5yH8W86rzvkeZjpRpR6NlbJLtXvsxxCS9Eng/81fcHmL7m/Wimk93K4LW9aVr+gFPtDywG+VnWZ2kuZQT3huAx0s6mtIO4yRKa4yIiGgBSU+ktEnYidJO8Czgw8BFtmfPlN1H71bgk5PsZ62G6Dvbw/I7NgwzZq8GfkPpdftC4IXdxRG29+7XG8+2xO2zJV3TbI8BazX7Y8BDtjeoF9r8JG1O18Wr7QsnPGXOgEMaWs1dzZ2BHYAbga/XjShmwOHAAbaP6x6UtF5zbJuer4phNHGxpcmOxRCT9BbgXymtEn7aDG8EfEzS02wfM+mLB2cP22+qHcQULmf+BRPGKVULFwJvrxXUBG8FZPvPzcq8vwQ2sX35Al4XERGDdRNwLnA0ZWGyh6cBS1rJ9h9qBTZMslZDxPRM1jtb0qqUGZht6K395lpvPNsSt8/pMTZG6Xt7wIBj6amZQvh1StVg50JmB0mHANvZ/i2A7T9XCnEoSHoW5Q7xTpRVtb8MjKX36chYyfbPJg7a/lnTJDxGxwaS7qB8Vi/ZbNPsL1EvrJhh+wKbTvhuu6Cpwr0EaEPittW90W0PQ4ugezp/x7ZvluQkbSMiWmlV23/v7EhaDngtpRjmOaS1zbRkrYaIhSfpyZSiu50onzWn142osH1ir/GmDWtfC8dmVeK2e/p8jyrMr9WKa4Ijgc/YPqF7UNJulDue6d85PdcD3we2tn0DgKR964YUM2i5KY4tObAoou9sL147hhiIsV43JG3/qUX9WZea0KduPm3oU9f0i92L+dtNHGX7tnpRzedpkj7dtf+U7v1+TjGLiIjps/13SUtSrj13prRLWBrYltKeLKYnazVETIOkpSm9tHemtEP8OrCG7adVDWwSzeK/L6ckl19GyT19ZcoXPQqzKnE7JFWYa9vebuKg7ZMkfaBGQENqe8oX5YWSzqWsnph+mKPjp5LeYvvY7kFJ/8K8SvWIGB53SNrA9tXdg5I2AO6sFNNEq1B62/b6Lqnep07SJpTFJ06g9IyF0jf2x5J2sX1prdi6vHfCfj6vIyJaSNIpwEuA84AjgAuAG2xfVDOuIZS1GiKm5zbgx8BBwCW2xyU9Ii9Wm6R/oiSXt6LEuwklwfy3fr7vrErcMhxVmIv1GpS0GJDKs2myfQZwhqQnUO4UzwVWlPQZ4HTb51UNMB6tucDpknZh3oX/RsDjKAspRMRweQ9wlqTjmf/f9O7ArtWimt8Nky3w0LQ5qu0wYFvbV3aNnSXpdOBzwIvqhDVPzSlmERGxUNYGbgd+AfzC9oOSsrbAwstaDRHTcwCl8O5o4FRJX64czyNIugW4GfgMsJ/tOyXd2O+kLUySJBxh2wO/p1RhHitpDu270/WNJrYndAaa7c8CbVlZe2jYvtv2Kba3AZ4GXAns3zkuaflqwcUis/0H2y8GDqYsnnATcLDtf7R9a83YImLh2b6EsjrrYsCbmsdiwMbNsba7rHYAwDITkrYA2L6KMr21VSQtLmkrSScDvwZ2rB1TREQUtp8LvJ7y/fFdSZcAS0taqW5kQ2cDSXdIuhNYv9nu7K9XO7iItrB9uO2Nmdca9AzgqZL2b2bOt8FXKT13dwS2afJ0A7kBMzY+Pvtu9HRVYe5Emdp4Ei2pwpT0WOA/KRetnZ68qwEnAgfavq9SaCNJ0hW2n187joiI2UzSarZvrh3HVCS9bLLzBEm/sb3qoGOaEMMvgBfbvn3C+ArAD2w/u05k85tkitmag6hWiIiIRSNpQ+atD3NLU0AREdE3ktal5Ox2tP2M2vEASBoDNqPEtRWwLLAn8E3bd/XrfWdl4rZbU3G5A+WXYU4L4tnY9g+bZvCdX87/zQVNf0i60vbzascRETGbdd9Ek/Q126+tHdPCkHSz7dUqx/BW4C3AfkBnobQNgUOA42x/rlZsHROmmJ3RNcVsjcqhRUTENDRFRgfY/lDtWIZB0wrobZTr+mso38cP1I0qYnhJusz2P9aOAx7+POwsUPZy20/q13vNth63j9BUphzTPNrgaOD5tv8O/Kx2MLPA7L5zERHRDt1ti9asFsUUJB1B7++MMWC5AYfzCLaPkfQ74MPAOs3wdcBHbJ9dL7L5fJWyIvmOwIOSziTfwxERrSNpGWAvysKcZwHfafbfQ0lAxvScCNxPWWdnK8r38z5VI4oYbkvUDqDD9v3AOcA5TeEl0J8ilFmfuI2IiIjqplq8oy1+uojHBsb2OZQTyFayPbdZFHYzSnXCx4FlJb2ePk8xi4iIhXIyZXGyy4B/AQ6k3KjcrumdHtOztu31ACR9gdIiKCIWXSuvE5rCy44ZL0JJ4rZ91pR01mQHbb96kMHMAm1bnC4iYjbaQNIdlM/kJZttmv1x28vUC62wfWKv8WYa5DYDDqdXHJNVBANge+8BhjMp2+PAhZSFYh8LvIJ5qwj3bYpZREQslDW7Eo6fpyzwvZrte+qGNXTu72zYfkBSzVgiYjBmPLmcxG37/B9wWO0ghp2kpYD7m/J1VL4ltwJ+bfvrXU+t3tc4ImK2s7147RgWhqTFmdfT6mWUKZBfqRrU/FW/BwMfrBXIdDXf0WdL+iVwb+14IiLiYd0Jxwcl3ZKk7SLZYMLN6CW7blS34sZ0xJCZlYV3Sdy2z122L64dxAg4l7K63/9IegZlms+XgK0lvcD2AQC2/1wxxoiIGCKS/omyqvZWlOmOmwBrtGEB0e6KYElzJ6sQrknS+sChwFOBM4CjgCOBF5Gb1hERbfLcJBwfvWG7MR3RFpL+AXgpcLPty7sOvbFSSAtjxpPLSdy2z421AxgRy9v+n2Z7d+BU2++S9DjgcuCAeqFFRMSwkXQLcDPwGWA/23dKurENSdseWtn/CziW8vO7jNIi4SrKwi27pJIrIqJVrrb9vNpBRMTsIOkc4P22r5X0FOAKymyytSQdY/twANvX1oyzW9Pya13gt7Zv6zq0/0y/VxK37fMlSdt37Y8DfwSusn1npZiGUfdF6xbAJwBs3yfpoTohRUTEEPsqsC2wI/CgpDNpb4K0rR5v+4Rm25L2sf2+mgFFRERP+X6LiEFaoyspuwfwHdu7SVoauBQ4vF5ohaTPAkfYvk7SspRChAeBFSTtZ/tUANvnzfR7J3HbPlv3GFsBWF/SnrYvGHRAQ+oaSYcCvwWeAZwHIGm5qlFFRMRQsj1X0r7AZpTeth8HlpX0euCbtu+qGZ+kO5l3ob1UGxd4A5aQ9DzmTSG7t3vf9hXVIouIiG4rSnr3ZAdtf3KQwUTEyLu/a3sOZZYWzQy3thTevcT225rtPYBf2t5W0srAt4BT+/XGSdy2jO09eo1Lejrw35Q+cLFgbwH2AVYHXtY1lXVtSn+9iIiIhWJ7HLgQuLCZHtVZoOxo4EmVY1u65vtP0++B7ov9W7v2xykzZCIior7FgScySxcCioiB+42kdwG3AM+nrFmEpCWBx9YMrMt9Xdv/TLMwse1bJfX1jZO4HRK2f91cJMb0bGr7YxMHbf9A0mtqBBQREcNL0jK2O1Ws2L4fOAc4R9Jz6kU2PGxvXjuGiIiYlt/b/lDtICJi1tgT+BCwJbCj7b804xsDx1eLan5/kbQ18DvKAsV7Akh6DLBkP984idshIenZwL214xgiR0na1/Y3OgOSFgOOA1auF1ZERAypiygVAEg63/acrmNf6hyLqTUziO62/UdJGwObAjfYPqNyaBERMU8qbSNikJ4KvL2Z3fYw2xdSZru1wb8Cn6bkk+bavrUZnwN8Y9JXzYAkbltG0tk8shn8CsBTgF0HH9HQejnwLUmPs326pCUoC8vcAWxTN7SIiBhC3RexK0xxLCYh6d+A3YFxSadRqiouAl4laTPbc2vGFxERD5uz4KdERMyYzwNrSroc+AFlQbLLbN9ZN6x5bP8SeIWkJ9n+Y9f4t4Fv9/O9k7htn4n9V8eBP1MuEnelrFwXC2D7RklbAt+WtBLlZ/cT2/tWDi0iIobT+CTbvfajtzcAzwGWAm4GVrb9t2aK2VVVI4uIiIfZ/nPtGCJi9rC9kaSlgBcCLwb2Bk6WdCtwqe13VA0QkLQNZQb3/c2Caa+3/YNBvHcSty1j++LOdrPS8s7ADsCNwNdqxTVsJHWmrO4PnAh8h/IP//mQlasjImKhdVbYHmP+1bbHgCfXC2uo3GP7PuA+Sf/bWTjU9gOS7lvAayMiIiJiRDXnhRdJ+gnwI0of2d2AV1QNbJ6PAi+xfb2kFwEfB/5pEG+cxG3LSHoWZYXqnYA/Al8GxrKgx0I7rGv7GmClrrGsXB0REQvrWGDpHttQpnfFgi0naXtKsnuZZptmf9l6YUVERERELZJ2plTaPpeytlMnebtpVy/Z2h6wfT2A7R9JWnpBL5gpY+Pjmd3XJk3J9feBPW3f0Iz9yvaadSOLiIiIWHSSplwV2PYeg4olIiIiItpB0p2Agc8C32v6ybaKpFuAT3YNvbt73/YnH/GiGZKK2/bZntID7kJJ5wKnkUVPFomkFYG9gHWaoeuAo2zfVi+qiIgYRpI+PdVx23sPKpZhlcRsRERERPSwHLABper23yUJ+D1ljafLbF9QM7jGxBl33ft9rYhNxW1LSXoC8BpKy4QtgJOA022fVzWwISFpE+AU4ATg8mZ4Q8pq1rvYvrRSaBERMYQk7d61ezDwwe7jtk8cbETDp6svcE/9rFSIiIiIiOHQLDC/AzAXWMP24pVDmpKkF9j+Sb/+/FTctpTtuymJx1MkLU/5pd0fSOJ2eg4DtrV9ZdfYWZJOBz4HvKhOWBERMYy6E7OS5iZRu0im6gWWSoKIiIiIWUjS+pRq287jccAPgCOAVhbdSVqbeetT/QXYqF/vlcTtELB9O3BM84jpWWZC0hYA21cNsol0RESMpCQZF4Htgyc7JmnuIGOJiIiIiNY4AbgE+BZwkO2b64bTm6TVmZesvR94OrCR7Zv6+b6L9fMPj6horKlUno+kFcjvfURERNtM2UYhIiIiIkbW5rb3tn3qxKStpNVqBdVN0mXANygFsK+1vSFwZ7+TtpCK2xhdnwLOk7QfcEUztiFwSHMsIiJi2prVbjuVtktJuqPZHgPGbS9TJ7KRkYVYIyIiImanC4HnA0g63/acrmNndI5V9gdgFWAl4MnA/zCgWXhJ3MZIsn2MpN8BHwbWaYavAz5i++x6kUVExDCynTY7/ZX2ExERERGzU/cN/BWmOFaN7W0lLQtsD/y7pGcCy0l6oe0f9/O9k7iNkWX7HOCc2nFERETEI6qWu40BSw44nIiIiIhoh/FJtnvtV2P7r8DxwPGSVgJeD3xK0mq2V+3X+46Nj7fmZxAxoyS9Eng/81fcHmL7m/WiioiIiIiIiIgIAEm3AJ+k3Mzft9mm2Z/bz6ToTJD0dNu/7tefn4rbGEmS3gL8K/A+4KfN8EbAxyQ9zfYx1YKLiIiIiIiIiAiAY4Gle2wDfH7w4TySpLMW8JRX9+u9k7iNUbUvsKntP3eNXdBU4V4CJHEbEREREREREVGR7YNrxzAN/wj8BjgV+BED7L2bxG2MqrEJSVsAbP9JUo14IiIiIiIiIiKii6R/m+LwuO0PDyyYya0M/DOwE7Az8A3gVNvX9fuNF+v3G0RUcoekDSYONmN3VognIiIiIiIiIiLmd3ePB8CewP61gupm+0Hb59reHdgYuAG4SNI7+/3eqbiNUfUe4CxJxwOXN2MbAbsDu1aLKiIiIiIiIiIiALB9WGdb0tLAPsAewGnAYZO9btAkPR54FaXqdnXg08Dp/X7fsfHx8X6/R0QVklYG3gGs0wz9HDjK9q31ooqIiIiIiIiIiA5JKwDvBnYBTgT+y/btdaOaR9JJwLrAN4HTbF87qPdO4jZmDUlPAv5kO7/0ERERERERERGVSfoEsD1lEfmjbN9VOaRHkPQQ81o4dOeUxih9eJfp13sncRsjSdLGwMeAPwMfBk4GnkTp67yb7XMrhhcRERERERERMes1SdF7gQcYcFJ0GKTHbYyqI4EDgWWBC4BX2v6hpGcDpwJJ3EZEREREREREVGR7sdoxtFl+ODGqHmP7PNtfAW61/UMA29dXjisiIiIiIiIiImKBkriNUfVQ1/bfJxxLf5CIiIiIiIiIiGi19LiNkSTpQUrj6DFgSeBvzaExYAnbj60VW0RERERERERExIIkcRsRERERERERERHRMmmVEBEREREREREREdEySdxGREREREREREREtMxjagcQEREREfFoSVoZOBx4AfAX4A/AXNu/7PHc5YCdbR892CgjIiIiIqYvFbcRERERMdQkjQGnAxfZXsv2hsABwEqTvGQ54B0DiCtFEhERERGxyLI4WUREREQMNUlbAP9u+6UTxp8InAksDzwWOMj2mZJOA14DGPiO7fdKei/weuDxwOm2P9j8Gf8P2BX4P+A3wOW2D5X0XOCzwFLA/wJvtn27pIuAq4BNgbOBNwHPsn2/pGWAqzv7/fuJRERERMQoSBVARERERAy7dYHLe4zfA2xn+w5JTwJ+KOks4P3AurafCyDpZcAzgRcCY8BZkl4K/B14LbABJfF7Rdf7nAS8y/bFkj4EfBCY2xx7nO2Nmj97deBVwBnAG4CvJ2kbEREREdORxG1EREREjKox4D+aJOxDwCr0bp/wsuZxZbP/REoid2ngTNv3APdIOhtA0rLAcrYvbp5/IvCVrj/vy13bnwfeR0nc7gG8ZQb+vyIiIiJiFkjiNiIiIiKG3XXA63qM7wI8GdiwaVVwE7BEj+eNAf9p+3Pdg5Lm9njudNzd2bB9qaTVJW0GLG772kX8MyMiIiJilsniZBEREREx7C4AHi/prZ0BSesDTwdua5K2mzf7AHdSqmk7vg28uemJi6RVJK0IXApsI2mJ5tjWALb/Ctwu6SXN698IXMzkTgJOAY5/lP+fERERETGLJHEbEREREUPN9jiwHbClpP+VdB3wn8A3gY0k/QzYDbi+ef6fgEslXSvpE7bPoyRWL2ue+1Vgads/Ac4CrgG+BfwM+GvztrsDn5B0DfBc4ENThPglygJpp87k/3dEREREjLax8fHx2jFERERERLSSpCfavkvSUsD3gLfavmIh/4zXAa+x/ca+BBkRERERIyk9biMiIiIiJneMpLUpvXFPXISk7RHAK4Gt+hFcRERERIyuVNxGREREREREREREtEx63EZERERERERERES0TBK3ERERERERERERES2TxG1EREREREREREREyyRxGxEREREREREREdEySdxGREREREREREREtEwStxEREREREREREREt8/8B6D3bazyeT0wAAAAASUVORK5CYII="/>
          <p:cNvSpPr>
            <a:spLocks noGrp="1" noChangeAspect="1" noChangeArrowheads="1"/>
          </p:cNvSpPr>
          <p:nvPr>
            <p:ph type="body" idx="1"/>
          </p:nvPr>
        </p:nvSpPr>
        <p:spPr bwMode="auto">
          <a:xfrm>
            <a:off x="-439911" y="512758"/>
            <a:ext cx="9528585" cy="53641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J                                                                        </a:t>
            </a:r>
            <a:r>
              <a:rPr lang="en-US" sz="2000" b="1" dirty="0" smtClean="0">
                <a:solidFill>
                  <a:srgbClr val="134F5C"/>
                </a:solidFill>
                <a:latin typeface="Montserrat"/>
                <a:ea typeface="Montserrat"/>
                <a:cs typeface="Montserrat"/>
              </a:rPr>
              <a:t>Conclusion                  </a:t>
            </a:r>
            <a:endParaRPr lang="en-US" sz="2000" b="1" dirty="0">
              <a:solidFill>
                <a:srgbClr val="134F5C"/>
              </a:solidFill>
              <a:latin typeface="Montserrat"/>
              <a:ea typeface="Montserrat"/>
              <a:cs typeface="Montserrat"/>
            </a:endParaRPr>
          </a:p>
          <a:p>
            <a:endParaRPr lang="en-US" dirty="0" smtClean="0"/>
          </a:p>
          <a:p>
            <a:endParaRPr lang="en-US" dirty="0"/>
          </a:p>
          <a:p>
            <a:endParaRPr lang="en-US" dirty="0" smtClean="0"/>
          </a:p>
          <a:p>
            <a:endParaRPr lang="en-US" dirty="0"/>
          </a:p>
          <a:p>
            <a:pPr marL="114300" indent="0">
              <a:buNone/>
            </a:pPr>
            <a:endParaRPr lang="en-US" dirty="0" smtClean="0"/>
          </a:p>
          <a:p>
            <a:endParaRPr lang="en-US" dirty="0"/>
          </a:p>
        </p:txBody>
      </p:sp>
      <p:sp>
        <p:nvSpPr>
          <p:cNvPr id="10" name="Right Arrow 9"/>
          <p:cNvSpPr/>
          <p:nvPr/>
        </p:nvSpPr>
        <p:spPr>
          <a:xfrm>
            <a:off x="7058025" y="4627683"/>
            <a:ext cx="619125" cy="3044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095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220200" cy="4667250"/>
          </a:xfrm>
        </p:spPr>
        <p:txBody>
          <a:bodyPr/>
          <a:lstStyle/>
          <a:p>
            <a:pPr marL="114300" indent="0">
              <a:buNone/>
            </a:pPr>
            <a:r>
              <a:rPr lang="en-US" sz="1200" b="1" dirty="0" smtClean="0">
                <a:solidFill>
                  <a:schemeClr val="lt1"/>
                </a:solidFill>
                <a:latin typeface="Montserrat"/>
                <a:ea typeface="Montserrat"/>
                <a:cs typeface="Montserrat"/>
              </a:rPr>
              <a:t>From the </a:t>
            </a:r>
            <a:r>
              <a:rPr lang="en-US" sz="1200" b="1" dirty="0">
                <a:solidFill>
                  <a:schemeClr val="lt1"/>
                </a:solidFill>
                <a:latin typeface="Montserrat"/>
                <a:ea typeface="Montserrat"/>
                <a:cs typeface="Montserrat"/>
              </a:rPr>
              <a:t>box plot </a:t>
            </a:r>
            <a:r>
              <a:rPr lang="en-US" sz="1200" b="1" dirty="0" smtClean="0">
                <a:solidFill>
                  <a:schemeClr val="lt1"/>
                </a:solidFill>
                <a:latin typeface="Montserrat"/>
                <a:ea typeface="Montserrat"/>
                <a:cs typeface="Montserrat"/>
              </a:rPr>
              <a:t>we have conclude the </a:t>
            </a:r>
            <a:r>
              <a:rPr lang="en-US" sz="1200" b="1" dirty="0">
                <a:solidFill>
                  <a:schemeClr val="lt1"/>
                </a:solidFill>
                <a:latin typeface="Montserrat"/>
                <a:ea typeface="Montserrat"/>
                <a:cs typeface="Montserrat"/>
              </a:rPr>
              <a:t>variation of rating w.r.t each category of apps. The red line here shows the mean value of the rating </a:t>
            </a:r>
            <a:r>
              <a:rPr lang="en-US" sz="1200" b="1" dirty="0" smtClean="0">
                <a:solidFill>
                  <a:schemeClr val="lt1"/>
                </a:solidFill>
                <a:latin typeface="Montserrat"/>
                <a:ea typeface="Montserrat"/>
                <a:cs typeface="Montserrat"/>
              </a:rPr>
              <a:t>i.e. </a:t>
            </a:r>
            <a:r>
              <a:rPr lang="en-US" sz="1200" b="1" dirty="0">
                <a:solidFill>
                  <a:schemeClr val="lt1"/>
                </a:solidFill>
                <a:latin typeface="Montserrat"/>
                <a:ea typeface="Montserrat"/>
                <a:cs typeface="Montserrat"/>
              </a:rPr>
              <a:t>4.3</a:t>
            </a:r>
            <a:r>
              <a:rPr lang="en-US" sz="1200" b="1" dirty="0" smtClean="0">
                <a:solidFill>
                  <a:schemeClr val="lt1"/>
                </a:solidFill>
                <a:latin typeface="Montserrat"/>
                <a:ea typeface="Montserrat"/>
                <a:cs typeface="Montserrat"/>
              </a:rPr>
              <a:t>.</a:t>
            </a:r>
          </a:p>
          <a:p>
            <a:endParaRPr lang="en-US" sz="1200" b="1" dirty="0">
              <a:solidFill>
                <a:schemeClr val="lt1"/>
              </a:solidFill>
              <a:latin typeface="Montserrat"/>
              <a:ea typeface="Montserrat"/>
              <a:cs typeface="Montserrat"/>
            </a:endParaRPr>
          </a:p>
          <a:p>
            <a:endParaRPr lang="en-US" sz="1200" b="1" dirty="0">
              <a:solidFill>
                <a:schemeClr val="lt1"/>
              </a:solidFill>
              <a:latin typeface="Montserrat"/>
              <a:ea typeface="Montserrat"/>
              <a:cs typeface="Montserrat"/>
            </a:endParaRPr>
          </a:p>
          <a:p>
            <a:pPr marL="114300" indent="0">
              <a:buNone/>
            </a:pPr>
            <a:r>
              <a:rPr lang="en-US" sz="1200" b="1" dirty="0">
                <a:solidFill>
                  <a:schemeClr val="lt1"/>
                </a:solidFill>
                <a:latin typeface="Montserrat"/>
                <a:ea typeface="Montserrat"/>
                <a:cs typeface="Montserrat"/>
              </a:rPr>
              <a:t>We can see that most of the categories have apps with their avg rating above red line </a:t>
            </a:r>
            <a:r>
              <a:rPr lang="en-US" sz="1200" b="1" dirty="0" smtClean="0">
                <a:solidFill>
                  <a:schemeClr val="lt1"/>
                </a:solidFill>
                <a:latin typeface="Montserrat"/>
                <a:ea typeface="Montserrat"/>
                <a:cs typeface="Montserrat"/>
              </a:rPr>
              <a:t>i.e. </a:t>
            </a:r>
            <a:r>
              <a:rPr lang="en-US" sz="1200" b="1" dirty="0">
                <a:solidFill>
                  <a:schemeClr val="lt1"/>
                </a:solidFill>
                <a:latin typeface="Montserrat"/>
                <a:ea typeface="Montserrat"/>
                <a:cs typeface="Montserrat"/>
              </a:rPr>
              <a:t>4.3 while few categories such as </a:t>
            </a:r>
            <a:r>
              <a:rPr lang="en-US" sz="1200" b="1" dirty="0" smtClean="0">
                <a:solidFill>
                  <a:schemeClr val="lt1"/>
                </a:solidFill>
                <a:latin typeface="Montserrat"/>
                <a:ea typeface="Montserrat"/>
                <a:cs typeface="Montserrat"/>
              </a:rPr>
              <a:t>dating </a:t>
            </a:r>
            <a:r>
              <a:rPr lang="en-US" sz="1200" b="1" dirty="0">
                <a:solidFill>
                  <a:schemeClr val="lt1"/>
                </a:solidFill>
                <a:latin typeface="Montserrat"/>
                <a:ea typeface="Montserrat"/>
                <a:cs typeface="Montserrat"/>
              </a:rPr>
              <a:t>and entertainment apps are not fondly used and rated by users</a:t>
            </a:r>
            <a:r>
              <a:rPr lang="en-US" sz="1200" b="1" dirty="0" smtClean="0">
                <a:solidFill>
                  <a:schemeClr val="lt1"/>
                </a:solidFill>
                <a:latin typeface="Montserrat"/>
                <a:ea typeface="Montserrat"/>
                <a:cs typeface="Montserrat"/>
              </a:rPr>
              <a:t>.</a:t>
            </a:r>
          </a:p>
          <a:p>
            <a:pPr marL="114300" indent="0">
              <a:buNone/>
            </a:pPr>
            <a:endParaRPr lang="en-US" sz="1200" b="1" dirty="0">
              <a:solidFill>
                <a:schemeClr val="lt1"/>
              </a:solidFill>
              <a:latin typeface="Montserrat"/>
              <a:ea typeface="Montserrat"/>
              <a:cs typeface="Montserrat"/>
            </a:endParaRPr>
          </a:p>
          <a:p>
            <a:pPr marL="114300" indent="0">
              <a:buNone/>
            </a:pPr>
            <a:endParaRPr lang="en-US" sz="1200" b="1" dirty="0" smtClean="0">
              <a:solidFill>
                <a:schemeClr val="lt1"/>
              </a:solidFill>
              <a:latin typeface="Montserrat"/>
              <a:ea typeface="Montserrat"/>
              <a:cs typeface="Montserrat"/>
            </a:endParaRPr>
          </a:p>
          <a:p>
            <a:pPr marL="114300" indent="0">
              <a:buNone/>
            </a:pPr>
            <a:endParaRPr lang="en-US" sz="1200" b="1" dirty="0">
              <a:solidFill>
                <a:schemeClr val="lt1"/>
              </a:solidFill>
              <a:latin typeface="Montserrat"/>
              <a:ea typeface="Montserrat"/>
              <a:cs typeface="Montserrat"/>
            </a:endParaRPr>
          </a:p>
          <a:p>
            <a:pPr marL="114300" indent="0">
              <a:buNone/>
            </a:pPr>
            <a:r>
              <a:rPr lang="en-US" sz="1200" b="1" dirty="0" smtClean="0">
                <a:solidFill>
                  <a:schemeClr val="lt1"/>
                </a:solidFill>
                <a:latin typeface="Montserrat"/>
                <a:ea typeface="Montserrat"/>
                <a:cs typeface="Montserrat"/>
              </a:rPr>
              <a:t>                                                                          </a:t>
            </a:r>
            <a:endParaRPr lang="en-US" sz="1200" b="1" dirty="0">
              <a:solidFill>
                <a:schemeClr val="lt1"/>
              </a:solidFill>
              <a:latin typeface="Montserrat"/>
              <a:ea typeface="Montserrat"/>
              <a:cs typeface="Montserrat"/>
            </a:endParaRPr>
          </a:p>
          <a:p>
            <a:pPr marL="114300" indent="0">
              <a:buNone/>
            </a:pPr>
            <a:endParaRPr lang="en-US" sz="1200" b="1" dirty="0" smtClean="0">
              <a:solidFill>
                <a:schemeClr val="lt1"/>
              </a:solidFill>
              <a:latin typeface="Montserrat"/>
              <a:ea typeface="Montserrat"/>
              <a:cs typeface="Montserrat"/>
            </a:endParaRPr>
          </a:p>
          <a:p>
            <a:pPr marL="114300" indent="0">
              <a:buNone/>
            </a:pPr>
            <a:endParaRPr lang="en-US" sz="1200" b="1" dirty="0">
              <a:solidFill>
                <a:schemeClr val="lt1"/>
              </a:solidFill>
              <a:latin typeface="Montserrat"/>
              <a:ea typeface="Montserrat"/>
              <a:cs typeface="Montserrat"/>
            </a:endParaRPr>
          </a:p>
          <a:p>
            <a:pPr marL="114300" indent="0">
              <a:buNone/>
            </a:pPr>
            <a:endParaRPr lang="en-US" sz="1200" b="1" dirty="0">
              <a:solidFill>
                <a:schemeClr val="lt1"/>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1104900" y="1576387"/>
            <a:ext cx="6629400" cy="3476625"/>
          </a:xfrm>
          <a:prstGeom prst="rect">
            <a:avLst/>
          </a:prstGeom>
        </p:spPr>
      </p:pic>
    </p:spTree>
    <p:extLst>
      <p:ext uri="{BB962C8B-B14F-4D97-AF65-F5344CB8AC3E}">
        <p14:creationId xmlns:p14="http://schemas.microsoft.com/office/powerpoint/2010/main" val="2139552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123825"/>
            <a:ext cx="3669750" cy="572700"/>
          </a:xfrm>
        </p:spPr>
        <p:txBody>
          <a:bodyPr/>
          <a:lstStyle/>
          <a:p>
            <a:r>
              <a:rPr lang="en-US" sz="1800" b="1" dirty="0">
                <a:solidFill>
                  <a:schemeClr val="tx1"/>
                </a:solidFill>
                <a:latin typeface="Montserrat"/>
                <a:ea typeface="Montserrat"/>
                <a:cs typeface="Montserrat"/>
              </a:rPr>
              <a:t>Diving into its </a:t>
            </a:r>
            <a:r>
              <a:rPr lang="en-US" sz="1800" b="1" dirty="0" smtClean="0">
                <a:solidFill>
                  <a:schemeClr val="tx1"/>
                </a:solidFill>
                <a:latin typeface="Montserrat"/>
                <a:ea typeface="Montserrat"/>
                <a:cs typeface="Montserrat"/>
              </a:rPr>
              <a:t>Genres:</a:t>
            </a:r>
            <a:r>
              <a:rPr lang="en-US" b="1" dirty="0">
                <a:solidFill>
                  <a:schemeClr val="lt1"/>
                </a:solidFill>
                <a:latin typeface="Montserrat"/>
                <a:ea typeface="Montserrat"/>
                <a:cs typeface="Montserrat"/>
              </a:rPr>
              <a:t/>
            </a:r>
            <a:br>
              <a:rPr lang="en-US" b="1" dirty="0">
                <a:solidFill>
                  <a:schemeClr val="lt1"/>
                </a:solidFill>
                <a:latin typeface="Montserrat"/>
                <a:ea typeface="Montserrat"/>
                <a:cs typeface="Montserrat"/>
              </a:rPr>
            </a:br>
            <a:endParaRPr lang="en-US" dirty="0"/>
          </a:p>
        </p:txBody>
      </p:sp>
      <p:sp>
        <p:nvSpPr>
          <p:cNvPr id="3" name="Text Placeholder 2"/>
          <p:cNvSpPr>
            <a:spLocks noGrp="1"/>
          </p:cNvSpPr>
          <p:nvPr>
            <p:ph type="body" idx="1"/>
          </p:nvPr>
        </p:nvSpPr>
        <p:spPr>
          <a:xfrm>
            <a:off x="419100" y="696524"/>
            <a:ext cx="8413200" cy="4446975"/>
          </a:xfrm>
        </p:spPr>
        <p:txBody>
          <a:bodyPr/>
          <a:lstStyle/>
          <a:p>
            <a:pPr>
              <a:buClr>
                <a:schemeClr val="tx1"/>
              </a:buClr>
              <a:buSzPct val="128000"/>
              <a:buFont typeface="Arial" panose="020B0604020202020204" pitchFamily="34" charset="0"/>
              <a:buChar char="●"/>
            </a:pPr>
            <a:r>
              <a:rPr lang="en-US" sz="2000" b="1" dirty="0">
                <a:solidFill>
                  <a:srgbClr val="134F5C"/>
                </a:solidFill>
                <a:latin typeface="Montserrat"/>
                <a:ea typeface="Montserrat"/>
                <a:cs typeface="Montserrat"/>
              </a:rPr>
              <a:t>Top </a:t>
            </a:r>
            <a:r>
              <a:rPr lang="en-US" sz="2000" b="1" dirty="0" smtClean="0">
                <a:solidFill>
                  <a:srgbClr val="134F5C"/>
                </a:solidFill>
                <a:latin typeface="Montserrat"/>
                <a:ea typeface="Montserrat"/>
                <a:cs typeface="Montserrat"/>
              </a:rPr>
              <a:t>25 </a:t>
            </a:r>
            <a:r>
              <a:rPr lang="en-US" sz="2000" b="1" dirty="0">
                <a:solidFill>
                  <a:srgbClr val="134F5C"/>
                </a:solidFill>
                <a:latin typeface="Montserrat"/>
                <a:ea typeface="Montserrat"/>
                <a:cs typeface="Montserrat"/>
              </a:rPr>
              <a:t>genres having maximum number of apps</a:t>
            </a:r>
            <a:r>
              <a:rPr lang="en-US" sz="2000" b="1" dirty="0" smtClean="0">
                <a:solidFill>
                  <a:srgbClr val="134F5C"/>
                </a:solidFill>
                <a:latin typeface="Montserrat"/>
                <a:ea typeface="Montserrat"/>
                <a:cs typeface="Montserrat"/>
              </a:rPr>
              <a:t>?</a:t>
            </a:r>
          </a:p>
          <a:p>
            <a:pPr marL="114300" indent="0">
              <a:buClr>
                <a:schemeClr val="tx1"/>
              </a:buClr>
              <a:buSzPct val="128000"/>
              <a:buNone/>
            </a:pPr>
            <a:endParaRPr lang="en-US" sz="2000" b="1" dirty="0" smtClean="0">
              <a:solidFill>
                <a:srgbClr val="134F5C"/>
              </a:solidFill>
              <a:latin typeface="Montserrat"/>
              <a:ea typeface="Montserrat"/>
              <a:cs typeface="Montserrat"/>
            </a:endParaRPr>
          </a:p>
          <a:p>
            <a:pPr>
              <a:buClr>
                <a:schemeClr val="tx1"/>
              </a:buClr>
              <a:buSzPct val="128000"/>
              <a:buFont typeface="Arial" panose="020B0604020202020204" pitchFamily="34" charset="0"/>
              <a:buChar char="●"/>
            </a:pPr>
            <a:endParaRPr lang="en-US" sz="2000" b="1" dirty="0">
              <a:solidFill>
                <a:srgbClr val="134F5C"/>
              </a:solidFill>
              <a:latin typeface="Montserrat"/>
              <a:ea typeface="Montserrat"/>
              <a:cs typeface="Montserrat"/>
            </a:endParaRPr>
          </a:p>
          <a:p>
            <a:pPr marL="114300" indent="0">
              <a:buClr>
                <a:schemeClr val="tx1"/>
              </a:buClr>
              <a:buSzPct val="128000"/>
              <a:buNone/>
            </a:pPr>
            <a:endParaRPr lang="en-US" sz="2000" b="1" dirty="0">
              <a:solidFill>
                <a:srgbClr val="134F5C"/>
              </a:solidFill>
              <a:latin typeface="Montserrat"/>
              <a:ea typeface="Montserrat"/>
              <a:cs typeface="Montserrat"/>
            </a:endParaRPr>
          </a:p>
        </p:txBody>
      </p:sp>
      <p:pic>
        <p:nvPicPr>
          <p:cNvPr id="6" name="Picture 5"/>
          <p:cNvPicPr>
            <a:picLocks noChangeAspect="1"/>
          </p:cNvPicPr>
          <p:nvPr/>
        </p:nvPicPr>
        <p:blipFill>
          <a:blip r:embed="rId2"/>
          <a:stretch>
            <a:fillRect/>
          </a:stretch>
        </p:blipFill>
        <p:spPr>
          <a:xfrm>
            <a:off x="0" y="1196521"/>
            <a:ext cx="9144000" cy="3489779"/>
          </a:xfrm>
          <a:prstGeom prst="rect">
            <a:avLst/>
          </a:prstGeom>
        </p:spPr>
      </p:pic>
      <p:sp>
        <p:nvSpPr>
          <p:cNvPr id="7" name="Rectangle 6"/>
          <p:cNvSpPr/>
          <p:nvPr/>
        </p:nvSpPr>
        <p:spPr>
          <a:xfrm>
            <a:off x="1098412" y="4653290"/>
            <a:ext cx="7054576" cy="523220"/>
          </a:xfrm>
          <a:prstGeom prst="rect">
            <a:avLst/>
          </a:prstGeom>
        </p:spPr>
        <p:txBody>
          <a:bodyPr wrap="square">
            <a:spAutoFit/>
          </a:bodyPr>
          <a:lstStyle/>
          <a:p>
            <a:r>
              <a:rPr lang="en-US" b="1" dirty="0">
                <a:solidFill>
                  <a:schemeClr val="tx1"/>
                </a:solidFill>
              </a:rPr>
              <a:t>From the </a:t>
            </a:r>
            <a:r>
              <a:rPr lang="en-US" b="1" dirty="0" smtClean="0">
                <a:solidFill>
                  <a:schemeClr val="tx1"/>
                </a:solidFill>
              </a:rPr>
              <a:t>above </a:t>
            </a:r>
            <a:r>
              <a:rPr lang="en-US" b="1" dirty="0">
                <a:solidFill>
                  <a:schemeClr val="tx1"/>
                </a:solidFill>
              </a:rPr>
              <a:t>chart we can conclude that in top 25 </a:t>
            </a:r>
            <a:r>
              <a:rPr lang="en-US" b="1" dirty="0" smtClean="0">
                <a:solidFill>
                  <a:schemeClr val="tx1"/>
                </a:solidFill>
              </a:rPr>
              <a:t>genres, tools have maximum Number of App.</a:t>
            </a:r>
            <a:endParaRPr lang="en-US" dirty="0"/>
          </a:p>
        </p:txBody>
      </p:sp>
    </p:spTree>
    <p:extLst>
      <p:ext uri="{BB962C8B-B14F-4D97-AF65-F5344CB8AC3E}">
        <p14:creationId xmlns:p14="http://schemas.microsoft.com/office/powerpoint/2010/main" val="2449333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450" y="92600"/>
            <a:ext cx="7727400" cy="878950"/>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Top 25 Genres having maximum number of paid and free apps</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0" y="828675"/>
            <a:ext cx="9144000" cy="3855054"/>
          </a:xfrm>
          <a:prstGeom prst="rect">
            <a:avLst/>
          </a:prstGeom>
        </p:spPr>
      </p:pic>
      <p:sp>
        <p:nvSpPr>
          <p:cNvPr id="3" name="Text Placeholder 2"/>
          <p:cNvSpPr>
            <a:spLocks noGrp="1"/>
          </p:cNvSpPr>
          <p:nvPr>
            <p:ph type="body" idx="1"/>
          </p:nvPr>
        </p:nvSpPr>
        <p:spPr>
          <a:xfrm>
            <a:off x="0" y="828674"/>
            <a:ext cx="9144000" cy="4314826"/>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p:txBody>
      </p:sp>
      <p:sp>
        <p:nvSpPr>
          <p:cNvPr id="7" name="Rectangle 6"/>
          <p:cNvSpPr/>
          <p:nvPr/>
        </p:nvSpPr>
        <p:spPr>
          <a:xfrm>
            <a:off x="571500" y="4588556"/>
            <a:ext cx="7277099" cy="523220"/>
          </a:xfrm>
          <a:prstGeom prst="rect">
            <a:avLst/>
          </a:prstGeom>
        </p:spPr>
        <p:txBody>
          <a:bodyPr wrap="square">
            <a:spAutoFit/>
          </a:bodyPr>
          <a:lstStyle/>
          <a:p>
            <a:r>
              <a:rPr lang="en-US" b="1" dirty="0">
                <a:solidFill>
                  <a:schemeClr val="tx1"/>
                </a:solidFill>
              </a:rPr>
              <a:t>From the above chart we can conclude that in top 25 genres, tools have maximum Number </a:t>
            </a:r>
            <a:r>
              <a:rPr lang="en-US" b="1" dirty="0" smtClean="0">
                <a:solidFill>
                  <a:schemeClr val="tx1"/>
                </a:solidFill>
              </a:rPr>
              <a:t>of Free App and Medical have maximum Number of app.</a:t>
            </a:r>
            <a:endParaRPr lang="en-US" dirty="0"/>
          </a:p>
        </p:txBody>
      </p:sp>
    </p:spTree>
    <p:extLst>
      <p:ext uri="{BB962C8B-B14F-4D97-AF65-F5344CB8AC3E}">
        <p14:creationId xmlns:p14="http://schemas.microsoft.com/office/powerpoint/2010/main" val="3226148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00" y="0"/>
            <a:ext cx="8520600" cy="572700"/>
          </a:xfrm>
        </p:spPr>
        <p:txBody>
          <a:bodyPr/>
          <a:lstStyle/>
          <a:p>
            <a:r>
              <a:rPr lang="en-US" b="1" dirty="0"/>
              <a:t>Study of KPIs through Multivariate </a:t>
            </a:r>
            <a:r>
              <a:rPr lang="en-US" b="1" dirty="0" smtClean="0"/>
              <a:t>plots:</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121200" y="674202"/>
            <a:ext cx="8184600" cy="1507023"/>
          </a:xfrm>
          <a:prstGeom prst="rect">
            <a:avLst/>
          </a:prstGeom>
        </p:spPr>
      </p:pic>
      <p:pic>
        <p:nvPicPr>
          <p:cNvPr id="6" name="Picture 5"/>
          <p:cNvPicPr>
            <a:picLocks noChangeAspect="1"/>
          </p:cNvPicPr>
          <p:nvPr/>
        </p:nvPicPr>
        <p:blipFill>
          <a:blip r:embed="rId3"/>
          <a:stretch>
            <a:fillRect/>
          </a:stretch>
        </p:blipFill>
        <p:spPr>
          <a:xfrm>
            <a:off x="121200" y="2181225"/>
            <a:ext cx="8308425" cy="2129458"/>
          </a:xfrm>
          <a:prstGeom prst="rect">
            <a:avLst/>
          </a:prstGeom>
        </p:spPr>
      </p:pic>
      <p:sp>
        <p:nvSpPr>
          <p:cNvPr id="3" name="Text Placeholder 2"/>
          <p:cNvSpPr>
            <a:spLocks noGrp="1"/>
          </p:cNvSpPr>
          <p:nvPr>
            <p:ph type="body" idx="1"/>
          </p:nvPr>
        </p:nvSpPr>
        <p:spPr>
          <a:xfrm>
            <a:off x="0" y="572700"/>
            <a:ext cx="8832300" cy="4570800"/>
          </a:xfrm>
        </p:spPr>
        <p:txBody>
          <a:bodyPr/>
          <a:lstStyle/>
          <a:p>
            <a:endParaRPr lang="en-US" dirty="0"/>
          </a:p>
        </p:txBody>
      </p:sp>
      <p:pic>
        <p:nvPicPr>
          <p:cNvPr id="7" name="Picture 6"/>
          <p:cNvPicPr>
            <a:picLocks noChangeAspect="1"/>
          </p:cNvPicPr>
          <p:nvPr/>
        </p:nvPicPr>
        <p:blipFill>
          <a:blip r:embed="rId4"/>
          <a:stretch>
            <a:fillRect/>
          </a:stretch>
        </p:blipFill>
        <p:spPr>
          <a:xfrm>
            <a:off x="6321975" y="4410075"/>
            <a:ext cx="2822025" cy="733425"/>
          </a:xfrm>
          <a:prstGeom prst="rect">
            <a:avLst/>
          </a:prstGeom>
        </p:spPr>
      </p:pic>
    </p:spTree>
    <p:extLst>
      <p:ext uri="{BB962C8B-B14F-4D97-AF65-F5344CB8AC3E}">
        <p14:creationId xmlns:p14="http://schemas.microsoft.com/office/powerpoint/2010/main" val="1856874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45437"/>
            <a:ext cx="8048625" cy="3633425"/>
          </a:xfrm>
          <a:prstGeom prst="rect">
            <a:avLst/>
          </a:prstGeom>
        </p:spPr>
      </p:pic>
      <p:sp>
        <p:nvSpPr>
          <p:cNvPr id="3" name="Text Placeholder 2"/>
          <p:cNvSpPr>
            <a:spLocks noGrp="1"/>
          </p:cNvSpPr>
          <p:nvPr>
            <p:ph type="body" idx="1"/>
          </p:nvPr>
        </p:nvSpPr>
        <p:spPr>
          <a:xfrm>
            <a:off x="0" y="0"/>
            <a:ext cx="8520600" cy="51435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1400" b="1" dirty="0">
                <a:solidFill>
                  <a:schemeClr val="tx1"/>
                </a:solidFill>
              </a:rPr>
              <a:t>The above plot is a matrix of 5x5 graphs where rows and columns both contain </a:t>
            </a:r>
            <a:r>
              <a:rPr lang="en-US" sz="1400" b="1" dirty="0">
                <a:solidFill>
                  <a:schemeClr val="accent2"/>
                </a:solidFill>
              </a:rPr>
              <a:t>'Rating</a:t>
            </a:r>
            <a:r>
              <a:rPr lang="en-US" sz="1400" b="1" dirty="0">
                <a:solidFill>
                  <a:schemeClr val="tx1"/>
                </a:solidFill>
              </a:rPr>
              <a:t>', </a:t>
            </a:r>
            <a:r>
              <a:rPr lang="en-US" sz="1400" b="1" dirty="0">
                <a:solidFill>
                  <a:schemeClr val="accent2"/>
                </a:solidFill>
              </a:rPr>
              <a:t>'Reviews</a:t>
            </a:r>
            <a:r>
              <a:rPr lang="en-US" sz="1400" b="1" dirty="0">
                <a:solidFill>
                  <a:schemeClr val="tx1"/>
                </a:solidFill>
              </a:rPr>
              <a:t>', </a:t>
            </a:r>
            <a:r>
              <a:rPr lang="en-US" sz="1400" b="1" dirty="0">
                <a:solidFill>
                  <a:schemeClr val="accent2"/>
                </a:solidFill>
              </a:rPr>
              <a:t>'Size</a:t>
            </a:r>
            <a:r>
              <a:rPr lang="en-US" sz="1400" b="1" dirty="0">
                <a:solidFill>
                  <a:schemeClr val="tx1"/>
                </a:solidFill>
              </a:rPr>
              <a:t>', 'Installs' and </a:t>
            </a:r>
            <a:r>
              <a:rPr lang="en-US" sz="1400" b="1" dirty="0">
                <a:solidFill>
                  <a:schemeClr val="accent2"/>
                </a:solidFill>
              </a:rPr>
              <a:t>'Price</a:t>
            </a:r>
            <a:r>
              <a:rPr lang="en-US" sz="1400" b="1" dirty="0">
                <a:solidFill>
                  <a:schemeClr val="tx1"/>
                </a:solidFill>
              </a:rPr>
              <a:t>'. Here, </a:t>
            </a:r>
            <a:r>
              <a:rPr lang="en-US" sz="1400" b="1" dirty="0">
                <a:solidFill>
                  <a:schemeClr val="bg1"/>
                </a:solidFill>
              </a:rPr>
              <a:t>the blue dots or line represents free users while orange ones represent paid users.</a:t>
            </a:r>
          </a:p>
          <a:p>
            <a:endParaRPr lang="en-US" sz="1400" b="1" dirty="0">
              <a:solidFill>
                <a:schemeClr val="tx1"/>
              </a:solidFill>
            </a:endParaRPr>
          </a:p>
        </p:txBody>
      </p:sp>
    </p:spTree>
    <p:extLst>
      <p:ext uri="{BB962C8B-B14F-4D97-AF65-F5344CB8AC3E}">
        <p14:creationId xmlns:p14="http://schemas.microsoft.com/office/powerpoint/2010/main" val="1613149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15757"/>
            <a:ext cx="8667200" cy="801968"/>
          </a:xfrm>
        </p:spPr>
        <p:txBody>
          <a:bodyPr/>
          <a:lstStyle/>
          <a:p>
            <a:r>
              <a:rPr lang="en-US" b="1" dirty="0" smtClean="0"/>
              <a:t>Introduction</a:t>
            </a:r>
            <a:r>
              <a:rPr lang="en-US" dirty="0" smtClean="0"/>
              <a:t> </a:t>
            </a:r>
            <a:endParaRPr lang="en-US" dirty="0"/>
          </a:p>
        </p:txBody>
      </p:sp>
      <p:sp>
        <p:nvSpPr>
          <p:cNvPr id="3" name="Text Placeholder 2"/>
          <p:cNvSpPr>
            <a:spLocks noGrp="1"/>
          </p:cNvSpPr>
          <p:nvPr>
            <p:ph type="body" idx="1"/>
          </p:nvPr>
        </p:nvSpPr>
        <p:spPr>
          <a:xfrm>
            <a:off x="-12700" y="863600"/>
            <a:ext cx="8832300" cy="4279900"/>
          </a:xfrm>
        </p:spPr>
        <p:txBody>
          <a:bodyPr/>
          <a:lstStyle/>
          <a:p>
            <a:pPr marL="114300" indent="0">
              <a:buNone/>
            </a:pPr>
            <a:r>
              <a:rPr lang="en-US" dirty="0">
                <a:solidFill>
                  <a:schemeClr val="lt1"/>
                </a:solidFill>
                <a:latin typeface="Montserrat"/>
                <a:ea typeface="Montserrat"/>
                <a:cs typeface="Montserrat"/>
              </a:rPr>
              <a:t>Mobile applications have enormous potential to drive one's business to reach great heights, as they are lucrative and easy to create. For these reasons, it becomes essential to do comprehensive analysis of play store app data and understand the demand of users.</a:t>
            </a:r>
          </a:p>
          <a:p>
            <a:pPr marL="114300" indent="0">
              <a:buNone/>
            </a:pPr>
            <a:r>
              <a:rPr lang="en-US" dirty="0">
                <a:solidFill>
                  <a:schemeClr val="lt1"/>
                </a:solidFill>
                <a:latin typeface="Montserrat"/>
                <a:ea typeface="Montserrat"/>
                <a:cs typeface="Montserrat"/>
              </a:rPr>
              <a:t>Thus, in this project we have tried our level best to do all possible analysis and bring out some insights from the data to devise strategies for growth and retention.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1" y="3259249"/>
            <a:ext cx="7767873" cy="1798360"/>
          </a:xfrm>
          <a:prstGeom prst="rect">
            <a:avLst/>
          </a:prstGeom>
        </p:spPr>
      </p:pic>
    </p:spTree>
    <p:extLst>
      <p:ext uri="{BB962C8B-B14F-4D97-AF65-F5344CB8AC3E}">
        <p14:creationId xmlns:p14="http://schemas.microsoft.com/office/powerpoint/2010/main" val="7349929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03700" cy="762001"/>
          </a:xfrm>
        </p:spPr>
        <p:txBody>
          <a:bodyPr/>
          <a:lstStyle/>
          <a:p>
            <a:r>
              <a:rPr lang="en-US" sz="2000" b="1" dirty="0" smtClean="0">
                <a:solidFill>
                  <a:srgbClr val="134F5C"/>
                </a:solidFill>
                <a:latin typeface="Montserrat"/>
                <a:ea typeface="Montserrat"/>
                <a:cs typeface="Montserrat"/>
              </a:rPr>
              <a:t>Description of Charts </a:t>
            </a:r>
            <a:r>
              <a:rPr lang="en-US" sz="2000" b="1" dirty="0">
                <a:solidFill>
                  <a:srgbClr val="134F5C"/>
                </a:solidFill>
                <a:latin typeface="Montserrat"/>
                <a:ea typeface="Montserrat"/>
                <a:cs typeface="Montserrat"/>
              </a:rPr>
              <a:t>from first column </a:t>
            </a:r>
            <a:r>
              <a:rPr lang="en-US" sz="2000" b="1" dirty="0" smtClean="0">
                <a:solidFill>
                  <a:srgbClr val="134F5C"/>
                </a:solidFill>
                <a:latin typeface="Montserrat"/>
                <a:ea typeface="Montserrat"/>
                <a:cs typeface="Montserrat"/>
              </a:rPr>
              <a:t>starting </a:t>
            </a:r>
            <a:r>
              <a:rPr lang="en-US" sz="2000" b="1" dirty="0">
                <a:solidFill>
                  <a:srgbClr val="134F5C"/>
                </a:solidFill>
                <a:latin typeface="Montserrat"/>
                <a:ea typeface="Montserrat"/>
                <a:cs typeface="Montserrat"/>
              </a:rPr>
              <a:t>from </a:t>
            </a:r>
            <a:r>
              <a:rPr lang="en-US" sz="2000" b="1" dirty="0" smtClean="0">
                <a:solidFill>
                  <a:srgbClr val="134F5C"/>
                </a:solidFill>
                <a:latin typeface="Montserrat"/>
                <a:ea typeface="Montserrat"/>
                <a:cs typeface="Montserrat"/>
              </a:rPr>
              <a:t>the charts:</a:t>
            </a:r>
            <a:endParaRPr lang="en-US" sz="2000" b="1" dirty="0">
              <a:solidFill>
                <a:srgbClr val="134F5C"/>
              </a:solidFill>
              <a:latin typeface="Montserrat"/>
              <a:ea typeface="Montserrat"/>
              <a:cs typeface="Montserrat"/>
            </a:endParaRPr>
          </a:p>
        </p:txBody>
      </p:sp>
      <p:sp>
        <p:nvSpPr>
          <p:cNvPr id="3" name="Text Placeholder 2"/>
          <p:cNvSpPr>
            <a:spLocks noGrp="1"/>
          </p:cNvSpPr>
          <p:nvPr>
            <p:ph type="body" idx="1"/>
          </p:nvPr>
        </p:nvSpPr>
        <p:spPr>
          <a:xfrm>
            <a:off x="0" y="1104900"/>
            <a:ext cx="8832300" cy="3463975"/>
          </a:xfrm>
        </p:spPr>
        <p:txBody>
          <a:bodyPr/>
          <a:lstStyle/>
          <a:p>
            <a:pPr marL="571500" indent="-457200">
              <a:buClr>
                <a:schemeClr val="tx1"/>
              </a:buClr>
              <a:buSzPct val="100000"/>
              <a:buFont typeface="+mj-lt"/>
              <a:buAutoNum type="arabicPeriod"/>
            </a:pPr>
            <a:r>
              <a:rPr lang="en-US" sz="1400" b="1" dirty="0">
                <a:solidFill>
                  <a:srgbClr val="134F5C"/>
                </a:solidFill>
                <a:latin typeface="Montserrat"/>
                <a:ea typeface="Montserrat"/>
                <a:cs typeface="Montserrat"/>
              </a:rPr>
              <a:t>Rating vs Rating</a:t>
            </a:r>
            <a:r>
              <a:rPr lang="en-US" sz="2000" b="1" dirty="0">
                <a:solidFill>
                  <a:srgbClr val="134F5C"/>
                </a:solidFill>
                <a:latin typeface="Montserrat"/>
                <a:ea typeface="Montserrat"/>
                <a:cs typeface="Montserrat"/>
              </a:rPr>
              <a:t>- </a:t>
            </a:r>
            <a:r>
              <a:rPr lang="en-US" sz="1400" dirty="0">
                <a:solidFill>
                  <a:srgbClr val="134F5C"/>
                </a:solidFill>
                <a:latin typeface="Montserrat"/>
                <a:ea typeface="Montserrat"/>
                <a:cs typeface="Montserrat"/>
              </a:rPr>
              <a:t>Distribution curve and peak near mode value of Ratings </a:t>
            </a:r>
            <a:r>
              <a:rPr lang="en-US" sz="1400" dirty="0" err="1">
                <a:solidFill>
                  <a:srgbClr val="134F5C"/>
                </a:solidFill>
                <a:latin typeface="Montserrat"/>
                <a:ea typeface="Montserrat"/>
                <a:cs typeface="Montserrat"/>
              </a:rPr>
              <a:t>i.e</a:t>
            </a:r>
            <a:r>
              <a:rPr lang="en-US" sz="1400" dirty="0">
                <a:solidFill>
                  <a:srgbClr val="134F5C"/>
                </a:solidFill>
                <a:latin typeface="Montserrat"/>
                <a:ea typeface="Montserrat"/>
                <a:cs typeface="Montserrat"/>
              </a:rPr>
              <a:t> between 4 to 5 and peak at </a:t>
            </a:r>
            <a:r>
              <a:rPr lang="en-US" sz="1400" dirty="0" smtClean="0">
                <a:solidFill>
                  <a:srgbClr val="134F5C"/>
                </a:solidFill>
                <a:latin typeface="Montserrat"/>
                <a:ea typeface="Montserrat"/>
                <a:cs typeface="Montserrat"/>
              </a:rPr>
              <a:t>4.3.</a:t>
            </a:r>
          </a:p>
          <a:p>
            <a:pPr marL="571500" indent="-457200">
              <a:buClr>
                <a:schemeClr val="tx1"/>
              </a:buClr>
              <a:buSzPct val="100000"/>
              <a:buFont typeface="+mj-lt"/>
              <a:buAutoNum type="arabicPeriod"/>
            </a:pPr>
            <a:r>
              <a:rPr lang="en-US" sz="1400" b="1" dirty="0" smtClean="0">
                <a:solidFill>
                  <a:srgbClr val="134F5C"/>
                </a:solidFill>
                <a:latin typeface="Montserrat"/>
                <a:ea typeface="Montserrat"/>
                <a:cs typeface="Montserrat"/>
              </a:rPr>
              <a:t>Rating </a:t>
            </a:r>
            <a:r>
              <a:rPr lang="en-US" sz="1400" b="1" dirty="0">
                <a:solidFill>
                  <a:srgbClr val="134F5C"/>
                </a:solidFill>
                <a:latin typeface="Montserrat"/>
                <a:ea typeface="Montserrat"/>
                <a:cs typeface="Montserrat"/>
              </a:rPr>
              <a:t>vs Reviews- </a:t>
            </a:r>
            <a:r>
              <a:rPr lang="en-US" sz="1400" dirty="0">
                <a:solidFill>
                  <a:srgbClr val="134F5C"/>
                </a:solidFill>
                <a:latin typeface="Montserrat"/>
                <a:ea typeface="Montserrat"/>
                <a:cs typeface="Montserrat"/>
              </a:rPr>
              <a:t>Scatter plot here shows that as the Ratings are increasing the  </a:t>
            </a:r>
            <a:r>
              <a:rPr lang="en-US" sz="1400" dirty="0" smtClean="0">
                <a:solidFill>
                  <a:srgbClr val="134F5C"/>
                </a:solidFill>
                <a:latin typeface="Montserrat"/>
                <a:ea typeface="Montserrat"/>
                <a:cs typeface="Montserrat"/>
              </a:rPr>
              <a:t>   number </a:t>
            </a:r>
            <a:r>
              <a:rPr lang="en-US" sz="1400" dirty="0">
                <a:solidFill>
                  <a:srgbClr val="134F5C"/>
                </a:solidFill>
                <a:latin typeface="Montserrat"/>
                <a:ea typeface="Montserrat"/>
                <a:cs typeface="Montserrat"/>
              </a:rPr>
              <a:t>of Reviews are also increasing, whether they are paid or </a:t>
            </a:r>
            <a:r>
              <a:rPr lang="en-US" sz="1400" dirty="0" smtClean="0">
                <a:solidFill>
                  <a:srgbClr val="134F5C"/>
                </a:solidFill>
                <a:latin typeface="Montserrat"/>
                <a:ea typeface="Montserrat"/>
                <a:cs typeface="Montserrat"/>
              </a:rPr>
              <a:t>unpaid </a:t>
            </a:r>
            <a:r>
              <a:rPr lang="en-US" sz="1400" dirty="0">
                <a:solidFill>
                  <a:srgbClr val="134F5C"/>
                </a:solidFill>
                <a:latin typeface="Montserrat"/>
                <a:ea typeface="Montserrat"/>
                <a:cs typeface="Montserrat"/>
              </a:rPr>
              <a:t>users</a:t>
            </a:r>
            <a:r>
              <a:rPr lang="en-US" sz="1400" dirty="0" smtClean="0">
                <a:solidFill>
                  <a:srgbClr val="134F5C"/>
                </a:solidFill>
                <a:latin typeface="Montserrat"/>
                <a:ea typeface="Montserrat"/>
                <a:cs typeface="Montserrat"/>
              </a:rPr>
              <a:t>.</a:t>
            </a:r>
          </a:p>
          <a:p>
            <a:pPr marL="571500" indent="-457200">
              <a:buClr>
                <a:schemeClr val="tx1"/>
              </a:buClr>
              <a:buSzPct val="100000"/>
              <a:buFont typeface="+mj-lt"/>
              <a:buAutoNum type="arabicPeriod"/>
            </a:pPr>
            <a:r>
              <a:rPr lang="en-US" sz="1400" b="1" dirty="0" smtClean="0">
                <a:solidFill>
                  <a:srgbClr val="134F5C"/>
                </a:solidFill>
                <a:latin typeface="Montserrat"/>
                <a:ea typeface="Montserrat"/>
                <a:cs typeface="Montserrat"/>
              </a:rPr>
              <a:t>Rating </a:t>
            </a:r>
            <a:r>
              <a:rPr lang="en-US" sz="1400" b="1" dirty="0">
                <a:solidFill>
                  <a:srgbClr val="134F5C"/>
                </a:solidFill>
                <a:latin typeface="Montserrat"/>
                <a:ea typeface="Montserrat"/>
                <a:cs typeface="Montserrat"/>
              </a:rPr>
              <a:t>vs Size- </a:t>
            </a:r>
            <a:r>
              <a:rPr lang="en-US" sz="1400" dirty="0">
                <a:solidFill>
                  <a:srgbClr val="134F5C"/>
                </a:solidFill>
                <a:latin typeface="Montserrat"/>
                <a:ea typeface="Montserrat"/>
                <a:cs typeface="Montserrat"/>
              </a:rPr>
              <a:t>This Scatter plot shows that size of the app is also more of high rated apps</a:t>
            </a:r>
            <a:r>
              <a:rPr lang="en-US" sz="1400" dirty="0" smtClean="0">
                <a:solidFill>
                  <a:srgbClr val="134F5C"/>
                </a:solidFill>
                <a:latin typeface="Montserrat"/>
                <a:ea typeface="Montserrat"/>
                <a:cs typeface="Montserrat"/>
              </a:rPr>
              <a:t>.</a:t>
            </a:r>
          </a:p>
          <a:p>
            <a:pPr marL="571500" indent="-457200">
              <a:buClr>
                <a:schemeClr val="tx1"/>
              </a:buClr>
              <a:buSzPct val="100000"/>
              <a:buFont typeface="+mj-lt"/>
              <a:buAutoNum type="arabicPeriod"/>
            </a:pPr>
            <a:r>
              <a:rPr lang="en-US" sz="1400" b="1" dirty="0" smtClean="0">
                <a:solidFill>
                  <a:srgbClr val="134F5C"/>
                </a:solidFill>
                <a:latin typeface="Montserrat"/>
                <a:ea typeface="Montserrat"/>
                <a:cs typeface="Montserrat"/>
              </a:rPr>
              <a:t>Rating </a:t>
            </a:r>
            <a:r>
              <a:rPr lang="en-US" sz="1400" b="1" dirty="0">
                <a:solidFill>
                  <a:srgbClr val="134F5C"/>
                </a:solidFill>
                <a:latin typeface="Montserrat"/>
                <a:ea typeface="Montserrat"/>
                <a:cs typeface="Montserrat"/>
              </a:rPr>
              <a:t>vs Installs- </a:t>
            </a:r>
            <a:r>
              <a:rPr lang="en-US" sz="1400" dirty="0">
                <a:solidFill>
                  <a:srgbClr val="134F5C"/>
                </a:solidFill>
                <a:latin typeface="Montserrat"/>
                <a:ea typeface="Montserrat"/>
                <a:cs typeface="Montserrat"/>
              </a:rPr>
              <a:t>It shows that number of installs are more for high Rated apps</a:t>
            </a:r>
            <a:r>
              <a:rPr lang="en-US" sz="1400" dirty="0" smtClean="0">
                <a:solidFill>
                  <a:srgbClr val="134F5C"/>
                </a:solidFill>
                <a:latin typeface="Montserrat"/>
                <a:ea typeface="Montserrat"/>
                <a:cs typeface="Montserrat"/>
              </a:rPr>
              <a:t>.</a:t>
            </a:r>
          </a:p>
          <a:p>
            <a:pPr marL="571500" indent="-457200">
              <a:buClr>
                <a:schemeClr val="tx1"/>
              </a:buClr>
              <a:buSzPct val="100000"/>
              <a:buFont typeface="+mj-lt"/>
              <a:buAutoNum type="arabicPeriod"/>
            </a:pPr>
            <a:r>
              <a:rPr lang="en-US" sz="1400" b="1" dirty="0">
                <a:solidFill>
                  <a:srgbClr val="134F5C"/>
                </a:solidFill>
                <a:latin typeface="Montserrat"/>
                <a:ea typeface="Montserrat"/>
                <a:cs typeface="Montserrat"/>
              </a:rPr>
              <a:t>Rating vs Price- </a:t>
            </a:r>
            <a:r>
              <a:rPr lang="en-US" sz="1400" dirty="0">
                <a:solidFill>
                  <a:srgbClr val="134F5C"/>
                </a:solidFill>
                <a:latin typeface="Montserrat"/>
                <a:ea typeface="Montserrat"/>
                <a:cs typeface="Montserrat"/>
              </a:rPr>
              <a:t>The users have paid highly for good rated apps</a:t>
            </a:r>
            <a:r>
              <a:rPr lang="en-US" sz="1400" dirty="0" smtClean="0">
                <a:solidFill>
                  <a:srgbClr val="134F5C"/>
                </a:solidFill>
                <a:latin typeface="Montserrat"/>
                <a:ea typeface="Montserrat"/>
                <a:cs typeface="Montserrat"/>
              </a:rPr>
              <a:t>.</a:t>
            </a:r>
          </a:p>
          <a:p>
            <a:pPr marL="571500" indent="-457200">
              <a:buClr>
                <a:schemeClr val="tx1"/>
              </a:buClr>
              <a:buSzPct val="100000"/>
              <a:buFont typeface="+mj-lt"/>
              <a:buAutoNum type="arabicPeriod"/>
            </a:pPr>
            <a:endParaRPr lang="en-US" sz="1400" dirty="0">
              <a:solidFill>
                <a:srgbClr val="134F5C"/>
              </a:solidFill>
              <a:latin typeface="Montserrat"/>
              <a:ea typeface="Montserrat"/>
              <a:cs typeface="Montserrat"/>
            </a:endParaRPr>
          </a:p>
          <a:p>
            <a:pPr marL="114300" indent="0">
              <a:buClr>
                <a:schemeClr val="tx1"/>
              </a:buClr>
              <a:buSzPct val="100000"/>
              <a:buNone/>
            </a:pPr>
            <a:r>
              <a:rPr lang="en-US" sz="1400" dirty="0">
                <a:solidFill>
                  <a:srgbClr val="134F5C"/>
                </a:solidFill>
                <a:latin typeface="Montserrat"/>
                <a:ea typeface="Montserrat"/>
                <a:cs typeface="Montserrat"/>
              </a:rPr>
              <a:t>It is also interesting to discover </a:t>
            </a:r>
            <a:r>
              <a:rPr lang="en-US" sz="1400" dirty="0" smtClean="0">
                <a:solidFill>
                  <a:srgbClr val="134F5C"/>
                </a:solidFill>
                <a:latin typeface="Montserrat"/>
                <a:ea typeface="Montserrat"/>
                <a:cs typeface="Montserrat"/>
              </a:rPr>
              <a:t>that:</a:t>
            </a:r>
            <a:endParaRPr lang="en-US" sz="1400" dirty="0">
              <a:solidFill>
                <a:srgbClr val="134F5C"/>
              </a:solidFill>
              <a:latin typeface="Montserrat"/>
              <a:ea typeface="Montserrat"/>
              <a:cs typeface="Montserrat"/>
            </a:endParaRPr>
          </a:p>
          <a:p>
            <a:pPr marL="114300" indent="0">
              <a:buClr>
                <a:schemeClr val="tx1"/>
              </a:buClr>
              <a:buSzPct val="100000"/>
              <a:buNone/>
            </a:pPr>
            <a:endParaRPr lang="en-US" sz="1400" dirty="0">
              <a:solidFill>
                <a:srgbClr val="134F5C"/>
              </a:solidFill>
              <a:latin typeface="Montserrat"/>
              <a:ea typeface="Montserrat"/>
              <a:cs typeface="Montserrat"/>
            </a:endParaRPr>
          </a:p>
          <a:p>
            <a:pPr>
              <a:buClr>
                <a:schemeClr val="tx1"/>
              </a:buClr>
              <a:buSzPct val="100000"/>
            </a:pPr>
            <a:r>
              <a:rPr lang="en-US" sz="1400" b="1" dirty="0">
                <a:solidFill>
                  <a:srgbClr val="134F5C"/>
                </a:solidFill>
                <a:latin typeface="Montserrat"/>
                <a:ea typeface="Montserrat"/>
                <a:cs typeface="Montserrat"/>
              </a:rPr>
              <a:t>users have paid </a:t>
            </a:r>
            <a:r>
              <a:rPr lang="en-US" sz="1400" b="1" dirty="0" smtClean="0">
                <a:solidFill>
                  <a:srgbClr val="134F5C"/>
                </a:solidFill>
                <a:latin typeface="Montserrat"/>
                <a:ea typeface="Montserrat"/>
                <a:cs typeface="Montserrat"/>
              </a:rPr>
              <a:t>more </a:t>
            </a:r>
            <a:r>
              <a:rPr lang="en-US" sz="1400" b="1" dirty="0">
                <a:solidFill>
                  <a:srgbClr val="134F5C"/>
                </a:solidFill>
                <a:latin typeface="Montserrat"/>
                <a:ea typeface="Montserrat"/>
                <a:cs typeface="Montserrat"/>
              </a:rPr>
              <a:t>for lite apps</a:t>
            </a:r>
            <a:r>
              <a:rPr lang="en-US" sz="1400" dirty="0">
                <a:solidFill>
                  <a:srgbClr val="134F5C"/>
                </a:solidFill>
                <a:latin typeface="Montserrat"/>
                <a:ea typeface="Montserrat"/>
                <a:cs typeface="Montserrat"/>
              </a:rPr>
              <a:t> (graph 5x3/3x5)</a:t>
            </a:r>
          </a:p>
          <a:p>
            <a:pPr>
              <a:buClr>
                <a:schemeClr val="tx1"/>
              </a:buClr>
              <a:buSzPct val="100000"/>
            </a:pPr>
            <a:r>
              <a:rPr lang="en-US" sz="1400" b="1" dirty="0" smtClean="0">
                <a:solidFill>
                  <a:srgbClr val="134F5C"/>
                </a:solidFill>
                <a:latin typeface="Montserrat"/>
                <a:ea typeface="Montserrat"/>
                <a:cs typeface="Montserrat"/>
              </a:rPr>
              <a:t>Users have paid highly for good rated apps and it does not depend on number of reviews</a:t>
            </a:r>
            <a:r>
              <a:rPr lang="en-US" sz="1400" dirty="0" smtClean="0">
                <a:solidFill>
                  <a:srgbClr val="134F5C"/>
                </a:solidFill>
                <a:latin typeface="Montserrat"/>
                <a:ea typeface="Montserrat"/>
                <a:cs typeface="Montserrat"/>
              </a:rPr>
              <a:t> </a:t>
            </a:r>
            <a:r>
              <a:rPr lang="en-US" sz="1400" dirty="0">
                <a:solidFill>
                  <a:srgbClr val="134F5C"/>
                </a:solidFill>
                <a:latin typeface="Montserrat"/>
                <a:ea typeface="Montserrat"/>
                <a:cs typeface="Montserrat"/>
              </a:rPr>
              <a:t>(graph (1x5 &amp; 2x5) or (5x1 &amp; 5x2))</a:t>
            </a:r>
          </a:p>
        </p:txBody>
      </p:sp>
    </p:spTree>
    <p:extLst>
      <p:ext uri="{BB962C8B-B14F-4D97-AF65-F5344CB8AC3E}">
        <p14:creationId xmlns:p14="http://schemas.microsoft.com/office/powerpoint/2010/main" val="2446775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00" y="73549"/>
            <a:ext cx="8520600" cy="831325"/>
          </a:xfrm>
        </p:spPr>
        <p:txBody>
          <a:bodyPr/>
          <a:lstStyle/>
          <a:p>
            <a:r>
              <a:rPr lang="en-US" sz="1600" dirty="0"/>
              <a:t>Similarly, we can analyze other graphs as well and can study the relationship between them. After studying the variation of each variable w.r.t others, let's know the correlation between them through </a:t>
            </a:r>
            <a:r>
              <a:rPr lang="en-US" sz="1600" b="1" dirty="0" smtClean="0"/>
              <a:t>heatmap</a:t>
            </a:r>
            <a:r>
              <a:rPr lang="en-US" sz="1600" dirty="0" smtClean="0"/>
              <a:t>.</a:t>
            </a:r>
            <a:endParaRPr lang="en-US" sz="1600" dirty="0"/>
          </a:p>
        </p:txBody>
      </p:sp>
      <p:sp>
        <p:nvSpPr>
          <p:cNvPr id="3" name="Text Placeholder 2"/>
          <p:cNvSpPr>
            <a:spLocks noGrp="1"/>
          </p:cNvSpPr>
          <p:nvPr>
            <p:ph type="body" idx="1"/>
          </p:nvPr>
        </p:nvSpPr>
        <p:spPr>
          <a:xfrm>
            <a:off x="83100" y="1162000"/>
            <a:ext cx="8520600" cy="3416400"/>
          </a:xfrm>
        </p:spPr>
        <p:txBody>
          <a:bodyPr/>
          <a:lstStyle/>
          <a:p>
            <a:pPr marL="114300" indent="0">
              <a:buNone/>
            </a:pPr>
            <a:r>
              <a:rPr lang="en-US" sz="2000" b="1" dirty="0">
                <a:solidFill>
                  <a:srgbClr val="134F5C"/>
                </a:solidFill>
                <a:latin typeface="Montserrat"/>
                <a:ea typeface="Montserrat"/>
                <a:cs typeface="Montserrat"/>
              </a:rPr>
              <a:t>Correlation between </a:t>
            </a:r>
            <a:r>
              <a:rPr lang="en-US" sz="2000" b="1" dirty="0" smtClean="0">
                <a:solidFill>
                  <a:srgbClr val="134F5C"/>
                </a:solidFill>
                <a:latin typeface="Montserrat"/>
                <a:ea typeface="Montserrat"/>
                <a:cs typeface="Montserrat"/>
              </a:rPr>
              <a:t>KPIs                    </a:t>
            </a:r>
            <a:endParaRPr lang="en-US" sz="20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3848100" y="1162000"/>
            <a:ext cx="4938712" cy="3543350"/>
          </a:xfrm>
          <a:prstGeom prst="rect">
            <a:avLst/>
          </a:prstGeom>
        </p:spPr>
      </p:pic>
      <p:sp>
        <p:nvSpPr>
          <p:cNvPr id="5" name="Rectangle 4"/>
          <p:cNvSpPr/>
          <p:nvPr/>
        </p:nvSpPr>
        <p:spPr>
          <a:xfrm>
            <a:off x="83100" y="1781175"/>
            <a:ext cx="3660225" cy="29241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From the heatmap we have conclude below points:</a:t>
            </a:r>
          </a:p>
          <a:p>
            <a:endParaRPr lang="en-US" dirty="0" smtClean="0"/>
          </a:p>
          <a:p>
            <a:pPr marL="285750" indent="-285750">
              <a:buFont typeface="Arial" panose="020B0604020202020204" pitchFamily="34" charset="0"/>
              <a:buChar char="•"/>
            </a:pPr>
            <a:r>
              <a:rPr lang="en-US" b="1" dirty="0" smtClean="0"/>
              <a:t>Users have installed more apps of the ones having high reviews i.e. installs and reviews are highly corelated.</a:t>
            </a:r>
          </a:p>
          <a:p>
            <a:endParaRPr lang="en-US" dirty="0" smtClean="0"/>
          </a:p>
          <a:p>
            <a:pPr marL="285750" indent="-285750">
              <a:buFont typeface="Arial" panose="020B0604020202020204" pitchFamily="34" charset="0"/>
              <a:buChar char="•"/>
            </a:pPr>
            <a:r>
              <a:rPr lang="en-US" b="1" dirty="0" smtClean="0"/>
              <a:t>Installs of app doesn't depends on Size i.e. there is no correlation between them</a:t>
            </a:r>
            <a:endParaRPr lang="en-US" dirty="0"/>
          </a:p>
        </p:txBody>
      </p:sp>
    </p:spTree>
    <p:extLst>
      <p:ext uri="{BB962C8B-B14F-4D97-AF65-F5344CB8AC3E}">
        <p14:creationId xmlns:p14="http://schemas.microsoft.com/office/powerpoint/2010/main" val="501646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110" y="122337"/>
            <a:ext cx="5218095" cy="338554"/>
          </a:xfrm>
          <a:prstGeom prst="rect">
            <a:avLst/>
          </a:prstGeom>
        </p:spPr>
        <p:txBody>
          <a:bodyPr wrap="none">
            <a:spAutoFit/>
          </a:bodyPr>
          <a:lstStyle/>
          <a:p>
            <a:pPr marL="342900" indent="-342900">
              <a:buClr>
                <a:schemeClr val="tx1"/>
              </a:buClr>
              <a:buSzPct val="130000"/>
              <a:buFont typeface="Arial" panose="020B0604020202020204" pitchFamily="34" charset="0"/>
              <a:buChar char="•"/>
            </a:pPr>
            <a:r>
              <a:rPr lang="en-US" sz="1600" b="1" dirty="0">
                <a:solidFill>
                  <a:srgbClr val="134F5C"/>
                </a:solidFill>
                <a:latin typeface="Montserrat"/>
                <a:ea typeface="Montserrat"/>
                <a:cs typeface="Montserrat"/>
              </a:rPr>
              <a:t>Which </a:t>
            </a:r>
            <a:r>
              <a:rPr lang="en-US" sz="1600" b="1" dirty="0" smtClean="0">
                <a:solidFill>
                  <a:srgbClr val="134F5C"/>
                </a:solidFill>
                <a:latin typeface="Montserrat"/>
                <a:ea typeface="Montserrat"/>
                <a:cs typeface="Montserrat"/>
              </a:rPr>
              <a:t>apps install maximum No. of time ?</a:t>
            </a:r>
            <a:endParaRPr lang="en-US" sz="1600" b="1" dirty="0">
              <a:solidFill>
                <a:srgbClr val="134F5C"/>
              </a:solidFill>
              <a:latin typeface="Montserrat"/>
              <a:ea typeface="Montserrat"/>
              <a:cs typeface="Montserrat"/>
            </a:endParaRPr>
          </a:p>
        </p:txBody>
      </p:sp>
      <p:pic>
        <p:nvPicPr>
          <p:cNvPr id="6" name="Picture 5"/>
          <p:cNvPicPr>
            <a:picLocks noChangeAspect="1"/>
          </p:cNvPicPr>
          <p:nvPr/>
        </p:nvPicPr>
        <p:blipFill>
          <a:blip r:embed="rId2"/>
          <a:stretch>
            <a:fillRect/>
          </a:stretch>
        </p:blipFill>
        <p:spPr>
          <a:xfrm>
            <a:off x="219075" y="537091"/>
            <a:ext cx="7915275" cy="3539609"/>
          </a:xfrm>
          <a:prstGeom prst="rect">
            <a:avLst/>
          </a:prstGeom>
        </p:spPr>
      </p:pic>
      <p:sp>
        <p:nvSpPr>
          <p:cNvPr id="8" name="Rectangle 7"/>
          <p:cNvSpPr/>
          <p:nvPr/>
        </p:nvSpPr>
        <p:spPr>
          <a:xfrm>
            <a:off x="333376" y="4224665"/>
            <a:ext cx="7800974" cy="954107"/>
          </a:xfrm>
          <a:prstGeom prst="rect">
            <a:avLst/>
          </a:prstGeom>
        </p:spPr>
        <p:txBody>
          <a:bodyPr wrap="square">
            <a:spAutoFit/>
          </a:bodyPr>
          <a:lstStyle/>
          <a:p>
            <a:r>
              <a:rPr lang="en-US" b="1" dirty="0">
                <a:solidFill>
                  <a:schemeClr val="tx1"/>
                </a:solidFill>
              </a:rPr>
              <a:t>From the above Boxplot chart we can conclude that few apps have installation </a:t>
            </a:r>
            <a:r>
              <a:rPr lang="en-US" b="1" dirty="0" err="1">
                <a:solidFill>
                  <a:schemeClr val="tx1"/>
                </a:solidFill>
              </a:rPr>
              <a:t>upto</a:t>
            </a:r>
            <a:r>
              <a:rPr lang="en-US" b="1" dirty="0">
                <a:solidFill>
                  <a:schemeClr val="tx1"/>
                </a:solidFill>
              </a:rPr>
              <a:t> 10^9. So, let's have look on those apps.</a:t>
            </a:r>
          </a:p>
          <a:p>
            <a:endParaRPr lang="en-US" b="1" dirty="0" smtClean="0">
              <a:solidFill>
                <a:schemeClr val="tx1"/>
              </a:solidFill>
            </a:endParaRPr>
          </a:p>
          <a:p>
            <a:endParaRPr lang="en-US" b="1" dirty="0">
              <a:solidFill>
                <a:schemeClr val="tx1"/>
              </a:solidFill>
            </a:endParaRPr>
          </a:p>
        </p:txBody>
      </p:sp>
      <p:sp>
        <p:nvSpPr>
          <p:cNvPr id="9" name="Right Arrow 8"/>
          <p:cNvSpPr/>
          <p:nvPr/>
        </p:nvSpPr>
        <p:spPr>
          <a:xfrm>
            <a:off x="8134350" y="4459402"/>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362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775" y="2200275"/>
            <a:ext cx="8915400" cy="2943225"/>
          </a:xfrm>
          <a:prstGeom prst="rect">
            <a:avLst/>
          </a:prstGeom>
        </p:spPr>
      </p:pic>
      <p:sp>
        <p:nvSpPr>
          <p:cNvPr id="3" name="Rectangle 2"/>
          <p:cNvSpPr/>
          <p:nvPr/>
        </p:nvSpPr>
        <p:spPr>
          <a:xfrm>
            <a:off x="-1" y="0"/>
            <a:ext cx="8505825" cy="2616101"/>
          </a:xfrm>
          <a:prstGeom prst="rect">
            <a:avLst/>
          </a:prstGeom>
        </p:spPr>
        <p:txBody>
          <a:bodyPr wrap="square">
            <a:spAutoFit/>
          </a:bodyPr>
          <a:lstStyle/>
          <a:p>
            <a:r>
              <a:rPr lang="en-US" sz="1600" b="1" dirty="0" smtClean="0">
                <a:solidFill>
                  <a:srgbClr val="134F5C"/>
                </a:solidFill>
                <a:latin typeface="Montserrat"/>
                <a:ea typeface="Montserrat"/>
                <a:cs typeface="Montserrat"/>
              </a:rPr>
              <a:t>In the below </a:t>
            </a:r>
            <a:r>
              <a:rPr lang="en-US" sz="1600" b="1" dirty="0">
                <a:solidFill>
                  <a:srgbClr val="134F5C"/>
                </a:solidFill>
                <a:latin typeface="Montserrat"/>
                <a:ea typeface="Montserrat"/>
                <a:cs typeface="Montserrat"/>
              </a:rPr>
              <a:t>table shows that, few apps are such that they are installed in every mobile and </a:t>
            </a:r>
            <a:r>
              <a:rPr lang="en-US" sz="1600" b="1" dirty="0">
                <a:solidFill>
                  <a:schemeClr val="tx1"/>
                </a:solidFill>
                <a:latin typeface="Montserrat"/>
                <a:ea typeface="Montserrat"/>
                <a:cs typeface="Montserrat"/>
              </a:rPr>
              <a:t>thus their </a:t>
            </a:r>
            <a:r>
              <a:rPr lang="en-US" sz="1600" b="1" dirty="0">
                <a:solidFill>
                  <a:srgbClr val="134F5C"/>
                </a:solidFill>
                <a:latin typeface="Montserrat"/>
                <a:ea typeface="Montserrat"/>
                <a:cs typeface="Montserrat"/>
              </a:rPr>
              <a:t>'Installs' have reached 10^9. Those obvious apps are</a:t>
            </a:r>
            <a:r>
              <a:rPr lang="en-US" sz="1600" b="1" dirty="0" smtClean="0">
                <a:solidFill>
                  <a:srgbClr val="134F5C"/>
                </a:solidFill>
                <a:latin typeface="Montserrat"/>
                <a:ea typeface="Montserrat"/>
                <a:cs typeface="Montserrat"/>
              </a:rPr>
              <a:t>:</a:t>
            </a:r>
          </a:p>
          <a:p>
            <a:pPr marL="285750" indent="-285750">
              <a:buClr>
                <a:schemeClr val="tx1"/>
              </a:buClr>
              <a:buSzPct val="130000"/>
              <a:buFont typeface="Arial" panose="020B0604020202020204" pitchFamily="34" charset="0"/>
              <a:buChar char="•"/>
            </a:pPr>
            <a:r>
              <a:rPr lang="en-US" dirty="0">
                <a:solidFill>
                  <a:srgbClr val="134F5C"/>
                </a:solidFill>
                <a:latin typeface="Montserrat"/>
                <a:ea typeface="Montserrat"/>
                <a:cs typeface="Montserrat"/>
              </a:rPr>
              <a:t>Google Play </a:t>
            </a:r>
            <a:r>
              <a:rPr lang="en-US" dirty="0" smtClean="0">
                <a:solidFill>
                  <a:srgbClr val="134F5C"/>
                </a:solidFill>
                <a:latin typeface="Montserrat"/>
                <a:ea typeface="Montserrat"/>
                <a:cs typeface="Montserrat"/>
              </a:rPr>
              <a:t>Books</a:t>
            </a:r>
          </a:p>
          <a:p>
            <a:pPr marL="285750" indent="-285750">
              <a:buClr>
                <a:schemeClr val="tx1"/>
              </a:buClr>
              <a:buSzPct val="130000"/>
              <a:buFont typeface="Arial" panose="020B0604020202020204" pitchFamily="34" charset="0"/>
              <a:buChar char="•"/>
            </a:pPr>
            <a:r>
              <a:rPr lang="en-US" dirty="0">
                <a:solidFill>
                  <a:srgbClr val="134F5C"/>
                </a:solidFill>
                <a:latin typeface="Montserrat"/>
                <a:ea typeface="Montserrat"/>
                <a:cs typeface="Montserrat"/>
              </a:rPr>
              <a:t>Google Street </a:t>
            </a:r>
            <a:r>
              <a:rPr lang="en-US" dirty="0" smtClean="0">
                <a:solidFill>
                  <a:srgbClr val="134F5C"/>
                </a:solidFill>
                <a:latin typeface="Montserrat"/>
                <a:ea typeface="Montserrat"/>
                <a:cs typeface="Montserrat"/>
              </a:rPr>
              <a:t>View</a:t>
            </a:r>
          </a:p>
          <a:p>
            <a:pPr marL="285750" indent="-285750">
              <a:buClr>
                <a:schemeClr val="tx1"/>
              </a:buClr>
              <a:buSzPct val="130000"/>
              <a:buFont typeface="Arial" panose="020B0604020202020204" pitchFamily="34" charset="0"/>
              <a:buChar char="•"/>
            </a:pPr>
            <a:r>
              <a:rPr lang="en-US" dirty="0">
                <a:solidFill>
                  <a:srgbClr val="134F5C"/>
                </a:solidFill>
                <a:latin typeface="Montserrat"/>
                <a:ea typeface="Montserrat"/>
                <a:cs typeface="Montserrat"/>
              </a:rPr>
              <a:t>Google </a:t>
            </a:r>
            <a:r>
              <a:rPr lang="en-US" dirty="0" smtClean="0">
                <a:solidFill>
                  <a:srgbClr val="134F5C"/>
                </a:solidFill>
                <a:latin typeface="Montserrat"/>
                <a:ea typeface="Montserrat"/>
                <a:cs typeface="Montserrat"/>
              </a:rPr>
              <a:t>Drive</a:t>
            </a:r>
          </a:p>
          <a:p>
            <a:pPr marL="285750" indent="-285750">
              <a:buClr>
                <a:schemeClr val="tx1"/>
              </a:buClr>
              <a:buSzPct val="130000"/>
              <a:buFont typeface="Arial" panose="020B0604020202020204" pitchFamily="34" charset="0"/>
              <a:buChar char="•"/>
            </a:pPr>
            <a:r>
              <a:rPr lang="en-US" dirty="0">
                <a:solidFill>
                  <a:srgbClr val="134F5C"/>
                </a:solidFill>
                <a:latin typeface="Montserrat"/>
                <a:ea typeface="Montserrat"/>
                <a:cs typeface="Montserrat"/>
              </a:rPr>
              <a:t>Messenger – Text and Video Chat for </a:t>
            </a:r>
            <a:r>
              <a:rPr lang="en-US" dirty="0" smtClean="0">
                <a:solidFill>
                  <a:srgbClr val="134F5C"/>
                </a:solidFill>
                <a:latin typeface="Montserrat"/>
                <a:ea typeface="Montserrat"/>
                <a:cs typeface="Montserrat"/>
              </a:rPr>
              <a:t>Free</a:t>
            </a:r>
          </a:p>
          <a:p>
            <a:pPr marL="285750" indent="-285750">
              <a:buClr>
                <a:schemeClr val="tx1"/>
              </a:buClr>
              <a:buSzPct val="130000"/>
              <a:buFont typeface="Arial" panose="020B0604020202020204" pitchFamily="34" charset="0"/>
              <a:buChar char="•"/>
            </a:pPr>
            <a:endParaRPr lang="en-US" dirty="0">
              <a:solidFill>
                <a:srgbClr val="134F5C"/>
              </a:solidFill>
              <a:latin typeface="Montserrat"/>
              <a:ea typeface="Montserrat"/>
              <a:cs typeface="Montserrat"/>
            </a:endParaRPr>
          </a:p>
          <a:p>
            <a:pPr>
              <a:buClr>
                <a:schemeClr val="tx1"/>
              </a:buClr>
              <a:buSzPct val="130000"/>
            </a:pPr>
            <a:r>
              <a:rPr lang="en-US" sz="1600" b="1" dirty="0" smtClean="0">
                <a:solidFill>
                  <a:schemeClr val="tx1"/>
                </a:solidFill>
                <a:latin typeface="Montserrat"/>
                <a:ea typeface="Montserrat"/>
                <a:cs typeface="Montserrat"/>
              </a:rPr>
              <a:t>Hence we </a:t>
            </a:r>
            <a:r>
              <a:rPr lang="en-US" sz="1600" b="1" dirty="0">
                <a:solidFill>
                  <a:schemeClr val="tx1"/>
                </a:solidFill>
                <a:latin typeface="Montserrat"/>
                <a:ea typeface="Montserrat"/>
                <a:cs typeface="Montserrat"/>
              </a:rPr>
              <a:t>can conclude that our dataset is working fine and giving correct results.</a:t>
            </a:r>
          </a:p>
          <a:p>
            <a:pPr>
              <a:buClr>
                <a:schemeClr val="tx1"/>
              </a:buClr>
              <a:buSzPct val="130000"/>
            </a:pPr>
            <a:endParaRPr lang="en-US" dirty="0">
              <a:solidFill>
                <a:srgbClr val="134F5C"/>
              </a:solidFill>
              <a:latin typeface="Montserrat"/>
              <a:ea typeface="Montserrat"/>
              <a:cs typeface="Montserrat"/>
            </a:endParaRPr>
          </a:p>
        </p:txBody>
      </p:sp>
    </p:spTree>
    <p:extLst>
      <p:ext uri="{BB962C8B-B14F-4D97-AF65-F5344CB8AC3E}">
        <p14:creationId xmlns:p14="http://schemas.microsoft.com/office/powerpoint/2010/main" val="1385545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4712"/>
            <a:ext cx="7483139" cy="400110"/>
          </a:xfrm>
          <a:prstGeom prst="rect">
            <a:avLst/>
          </a:prstGeom>
        </p:spPr>
        <p:txBody>
          <a:bodyPr wrap="none">
            <a:spAutoFit/>
          </a:bodyPr>
          <a:lstStyle/>
          <a:p>
            <a:pPr marL="342900" indent="-342900">
              <a:buClr>
                <a:schemeClr val="tx1"/>
              </a:buClr>
              <a:buSzPct val="130000"/>
              <a:buFont typeface="Arial" panose="020B0604020202020204" pitchFamily="34" charset="0"/>
              <a:buChar char="•"/>
            </a:pPr>
            <a:r>
              <a:rPr lang="en-US" sz="2000" b="1" dirty="0">
                <a:solidFill>
                  <a:srgbClr val="134F5C"/>
                </a:solidFill>
                <a:latin typeface="Montserrat"/>
                <a:ea typeface="Montserrat"/>
                <a:cs typeface="Montserrat"/>
              </a:rPr>
              <a:t>Which audience shares maximum number of apps?</a:t>
            </a:r>
          </a:p>
        </p:txBody>
      </p:sp>
      <p:pic>
        <p:nvPicPr>
          <p:cNvPr id="3" name="Picture 2"/>
          <p:cNvPicPr>
            <a:picLocks noChangeAspect="1"/>
          </p:cNvPicPr>
          <p:nvPr/>
        </p:nvPicPr>
        <p:blipFill>
          <a:blip r:embed="rId2"/>
          <a:stretch>
            <a:fillRect/>
          </a:stretch>
        </p:blipFill>
        <p:spPr>
          <a:xfrm>
            <a:off x="4019550" y="619125"/>
            <a:ext cx="5124450" cy="4524375"/>
          </a:xfrm>
          <a:prstGeom prst="rect">
            <a:avLst/>
          </a:prstGeom>
        </p:spPr>
      </p:pic>
      <p:sp>
        <p:nvSpPr>
          <p:cNvPr id="4" name="Title 3"/>
          <p:cNvSpPr>
            <a:spLocks noGrp="1"/>
          </p:cNvSpPr>
          <p:nvPr>
            <p:ph type="title"/>
          </p:nvPr>
        </p:nvSpPr>
        <p:spPr>
          <a:xfrm>
            <a:off x="214025" y="619124"/>
            <a:ext cx="3691225" cy="3933825"/>
          </a:xfrm>
        </p:spPr>
        <p:txBody>
          <a:bodyPr/>
          <a:lstStyle/>
          <a:p>
            <a:pPr>
              <a:buSzPct val="100000"/>
            </a:pP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smtClean="0"/>
              <a:t>From doughnut chart we can infer that among all apps:</a:t>
            </a:r>
            <a:br>
              <a:rPr lang="en-US" sz="1800" dirty="0" smtClean="0"/>
            </a:br>
            <a:r>
              <a:rPr lang="en-US" sz="1800" dirty="0" smtClean="0"/>
              <a:t/>
            </a:r>
            <a:br>
              <a:rPr lang="en-US" sz="1800" dirty="0" smtClean="0"/>
            </a:br>
            <a:r>
              <a:rPr lang="en-US" sz="1400" b="1" dirty="0" smtClean="0">
                <a:solidFill>
                  <a:srgbClr val="134F5C"/>
                </a:solidFill>
                <a:latin typeface="Montserrat"/>
                <a:ea typeface="Montserrat"/>
                <a:cs typeface="Montserrat"/>
              </a:rPr>
              <a:t>80.94% of apps are for everyone. while.</a:t>
            </a:r>
            <a:br>
              <a:rPr lang="en-US" sz="1400" b="1" dirty="0" smtClean="0">
                <a:solidFill>
                  <a:srgbClr val="134F5C"/>
                </a:solidFill>
                <a:latin typeface="Montserrat"/>
                <a:ea typeface="Montserrat"/>
                <a:cs typeface="Montserrat"/>
              </a:rPr>
            </a:br>
            <a:r>
              <a:rPr lang="en-US" sz="1800" dirty="0"/>
              <a:t/>
            </a:r>
            <a:br>
              <a:rPr lang="en-US" sz="1800" dirty="0"/>
            </a:br>
            <a:r>
              <a:rPr lang="en-US" sz="1400" b="1" dirty="0">
                <a:solidFill>
                  <a:srgbClr val="134F5C"/>
                </a:solidFill>
                <a:latin typeface="Montserrat"/>
                <a:ea typeface="Montserrat"/>
                <a:cs typeface="Montserrat"/>
              </a:rPr>
              <a:t>11.07% of apps for Teens and7.99% for others</a:t>
            </a:r>
            <a:br>
              <a:rPr lang="en-US" sz="1400" b="1" dirty="0">
                <a:solidFill>
                  <a:srgbClr val="134F5C"/>
                </a:solidFill>
                <a:latin typeface="Montserrat"/>
                <a:ea typeface="Montserrat"/>
                <a:cs typeface="Montserrat"/>
              </a:rPr>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a:p>
        </p:txBody>
      </p:sp>
      <p:sp>
        <p:nvSpPr>
          <p:cNvPr id="6" name="Left Arrow 5"/>
          <p:cNvSpPr/>
          <p:nvPr/>
        </p:nvSpPr>
        <p:spPr>
          <a:xfrm>
            <a:off x="3660648" y="2343720"/>
            <a:ext cx="603504" cy="4846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291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700" y="73550"/>
            <a:ext cx="4231725" cy="572700"/>
          </a:xfrm>
        </p:spPr>
        <p:txBody>
          <a:bodyPr/>
          <a:lstStyle/>
          <a:p>
            <a:r>
              <a:rPr lang="en-US" b="1" dirty="0"/>
              <a:t>EDA on Review Dataset</a:t>
            </a:r>
            <a:r>
              <a:rPr lang="en-US" dirty="0"/>
              <a:t/>
            </a:r>
            <a:br>
              <a:rPr lang="en-US" dirty="0"/>
            </a:br>
            <a:endParaRPr lang="en-US" dirty="0"/>
          </a:p>
        </p:txBody>
      </p:sp>
      <p:sp>
        <p:nvSpPr>
          <p:cNvPr id="4" name="Text Placeholder 3"/>
          <p:cNvSpPr>
            <a:spLocks noGrp="1"/>
          </p:cNvSpPr>
          <p:nvPr>
            <p:ph type="body" idx="1"/>
          </p:nvPr>
        </p:nvSpPr>
        <p:spPr>
          <a:xfrm>
            <a:off x="311700" y="646250"/>
            <a:ext cx="8520600" cy="3922625"/>
          </a:xfrm>
        </p:spPr>
        <p:txBody>
          <a:bodyPr/>
          <a:lstStyle/>
          <a:p>
            <a:pPr marL="114300" indent="0">
              <a:buNone/>
            </a:pPr>
            <a:r>
              <a:rPr lang="en-US" sz="1600" b="1" dirty="0">
                <a:solidFill>
                  <a:srgbClr val="134F5C"/>
                </a:solidFill>
                <a:latin typeface="Montserrat"/>
                <a:ea typeface="Montserrat"/>
                <a:cs typeface="Montserrat"/>
              </a:rPr>
              <a:t>Dataset Exploration:  </a:t>
            </a:r>
            <a:r>
              <a:rPr lang="en-US" sz="1600" dirty="0">
                <a:solidFill>
                  <a:schemeClr val="lt1"/>
                </a:solidFill>
                <a:latin typeface="Montserrat"/>
                <a:ea typeface="Montserrat"/>
                <a:cs typeface="Montserrat"/>
              </a:rPr>
              <a:t>We have exploring the Data Frame by using Head and Tail method</a:t>
            </a:r>
            <a:r>
              <a:rPr lang="en-US" sz="1600" dirty="0" smtClean="0">
                <a:solidFill>
                  <a:schemeClr val="lt1"/>
                </a:solidFill>
                <a:latin typeface="Montserrat"/>
                <a:ea typeface="Montserrat"/>
                <a:cs typeface="Montserrat"/>
              </a:rPr>
              <a:t>.</a:t>
            </a:r>
          </a:p>
          <a:p>
            <a:pPr>
              <a:buClr>
                <a:schemeClr val="tx1"/>
              </a:buClr>
            </a:pPr>
            <a:r>
              <a:rPr lang="en-US" sz="1200" dirty="0">
                <a:solidFill>
                  <a:schemeClr val="lt1"/>
                </a:solidFill>
                <a:latin typeface="Montserrat"/>
              </a:rPr>
              <a:t>Dropping duplicates.</a:t>
            </a:r>
          </a:p>
          <a:p>
            <a:pPr>
              <a:buClr>
                <a:schemeClr val="tx1"/>
              </a:buClr>
            </a:pPr>
            <a:endParaRPr lang="en-US" sz="1600" dirty="0">
              <a:solidFill>
                <a:schemeClr val="lt1"/>
              </a:solidFill>
              <a:latin typeface="Montserrat"/>
            </a:endParaRPr>
          </a:p>
          <a:p>
            <a:pPr>
              <a:buClr>
                <a:schemeClr val="tx1"/>
              </a:buClr>
            </a:pPr>
            <a:endParaRPr lang="en-US" sz="1600" dirty="0" smtClean="0">
              <a:solidFill>
                <a:schemeClr val="lt1"/>
              </a:solidFill>
              <a:latin typeface="Montserrat"/>
            </a:endParaRPr>
          </a:p>
          <a:p>
            <a:pPr marL="114300" indent="0">
              <a:buClr>
                <a:schemeClr val="tx1"/>
              </a:buClr>
              <a:buNone/>
            </a:pPr>
            <a:endParaRPr lang="en-US" sz="1600" dirty="0" smtClean="0">
              <a:solidFill>
                <a:schemeClr val="lt1"/>
              </a:solidFill>
              <a:latin typeface="Montserrat"/>
            </a:endParaRPr>
          </a:p>
          <a:p>
            <a:pPr marL="114300" indent="0">
              <a:buClr>
                <a:schemeClr val="tx1"/>
              </a:buClr>
              <a:buNone/>
            </a:pPr>
            <a:endParaRPr lang="en-US" sz="1600" dirty="0" smtClean="0">
              <a:solidFill>
                <a:schemeClr val="lt1"/>
              </a:solidFill>
              <a:latin typeface="Montserrat"/>
            </a:endParaRPr>
          </a:p>
          <a:p>
            <a:pPr>
              <a:buClr>
                <a:schemeClr val="tx1"/>
              </a:buClr>
            </a:pPr>
            <a:r>
              <a:rPr lang="en-US" sz="1200" dirty="0">
                <a:solidFill>
                  <a:schemeClr val="lt1"/>
                </a:solidFill>
                <a:latin typeface="Montserrat"/>
              </a:rPr>
              <a:t>Finding nulls in 'Sentiment' column. AS near about every column has same number of missing value thus we have to close look on dataset to verify it.</a:t>
            </a:r>
          </a:p>
          <a:p>
            <a:pPr marL="114300" indent="0">
              <a:buClr>
                <a:schemeClr val="tx1"/>
              </a:buClr>
              <a:buNone/>
            </a:pPr>
            <a:endParaRPr lang="en-US" sz="1600" dirty="0">
              <a:solidFill>
                <a:schemeClr val="lt1"/>
              </a:solidFill>
              <a:latin typeface="Montserrat"/>
            </a:endParaRPr>
          </a:p>
        </p:txBody>
      </p:sp>
      <p:pic>
        <p:nvPicPr>
          <p:cNvPr id="5" name="Picture 4"/>
          <p:cNvPicPr>
            <a:picLocks noChangeAspect="1"/>
          </p:cNvPicPr>
          <p:nvPr/>
        </p:nvPicPr>
        <p:blipFill>
          <a:blip r:embed="rId2"/>
          <a:stretch>
            <a:fillRect/>
          </a:stretch>
        </p:blipFill>
        <p:spPr>
          <a:xfrm>
            <a:off x="4181475" y="978787"/>
            <a:ext cx="4419600" cy="1524000"/>
          </a:xfrm>
          <a:prstGeom prst="rect">
            <a:avLst/>
          </a:prstGeom>
        </p:spPr>
      </p:pic>
      <p:sp>
        <p:nvSpPr>
          <p:cNvPr id="6" name="Right Arrow 5"/>
          <p:cNvSpPr/>
          <p:nvPr/>
        </p:nvSpPr>
        <p:spPr>
          <a:xfrm>
            <a:off x="3057525" y="1304925"/>
            <a:ext cx="978408" cy="3143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564850" y="3057525"/>
            <a:ext cx="6267450" cy="2085975"/>
          </a:xfrm>
          <a:prstGeom prst="rect">
            <a:avLst/>
          </a:prstGeom>
        </p:spPr>
      </p:pic>
    </p:spTree>
    <p:extLst>
      <p:ext uri="{BB962C8B-B14F-4D97-AF65-F5344CB8AC3E}">
        <p14:creationId xmlns:p14="http://schemas.microsoft.com/office/powerpoint/2010/main" val="11844326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US" sz="1600" b="1" dirty="0">
                <a:solidFill>
                  <a:schemeClr val="tx1"/>
                </a:solidFill>
                <a:latin typeface="Montserrat"/>
                <a:ea typeface="Montserrat"/>
                <a:cs typeface="Montserrat"/>
              </a:rPr>
              <a:t>After </a:t>
            </a:r>
            <a:r>
              <a:rPr lang="en-US" sz="1600" b="1" dirty="0" smtClean="0">
                <a:solidFill>
                  <a:schemeClr val="tx1"/>
                </a:solidFill>
                <a:latin typeface="Montserrat"/>
                <a:ea typeface="Montserrat"/>
                <a:cs typeface="Montserrat"/>
              </a:rPr>
              <a:t>looking at </a:t>
            </a:r>
            <a:r>
              <a:rPr lang="en-US" sz="1600" b="1" dirty="0">
                <a:solidFill>
                  <a:schemeClr val="tx1"/>
                </a:solidFill>
                <a:latin typeface="Montserrat"/>
                <a:ea typeface="Montserrat"/>
                <a:cs typeface="Montserrat"/>
              </a:rPr>
              <a:t>the rows it looks like all columns have NAN values except app name so it's better to drop </a:t>
            </a:r>
            <a:r>
              <a:rPr lang="en-US" sz="1600" b="1" dirty="0" smtClean="0">
                <a:solidFill>
                  <a:schemeClr val="tx1"/>
                </a:solidFill>
                <a:latin typeface="Montserrat"/>
                <a:ea typeface="Montserrat"/>
                <a:cs typeface="Montserrat"/>
              </a:rPr>
              <a:t>all </a:t>
            </a:r>
            <a:r>
              <a:rPr lang="en-US" sz="1600" b="1" dirty="0">
                <a:solidFill>
                  <a:schemeClr val="tx1"/>
                </a:solidFill>
                <a:latin typeface="Montserrat"/>
                <a:ea typeface="Montserrat"/>
                <a:cs typeface="Montserrat"/>
              </a:rPr>
              <a:t>rows.</a:t>
            </a:r>
          </a:p>
        </p:txBody>
      </p:sp>
      <p:sp>
        <p:nvSpPr>
          <p:cNvPr id="3" name="Text Placeholder 2"/>
          <p:cNvSpPr>
            <a:spLocks noGrp="1"/>
          </p:cNvSpPr>
          <p:nvPr>
            <p:ph type="body" idx="1"/>
          </p:nvPr>
        </p:nvSpPr>
        <p:spPr>
          <a:xfrm>
            <a:off x="0" y="695325"/>
            <a:ext cx="8832300" cy="3883075"/>
          </a:xfrm>
        </p:spPr>
        <p:txBody>
          <a:bodyPr/>
          <a:lstStyle/>
          <a:p>
            <a:pPr marL="114300" indent="0">
              <a:buNone/>
            </a:pPr>
            <a:r>
              <a:rPr lang="en-US" sz="1400" b="1" dirty="0" smtClean="0">
                <a:solidFill>
                  <a:srgbClr val="134F5C"/>
                </a:solidFill>
                <a:latin typeface="Montserrat"/>
                <a:ea typeface="Montserrat"/>
                <a:cs typeface="Montserrat"/>
              </a:rPr>
              <a:t>Looking at the info of dataset after drop all the NAN values .</a:t>
            </a: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a:p>
            <a:pPr marL="114300" indent="0">
              <a:buNone/>
            </a:pPr>
            <a:r>
              <a:rPr lang="en-US" sz="1600" b="1" dirty="0" smtClean="0">
                <a:solidFill>
                  <a:schemeClr val="tx1"/>
                </a:solidFill>
                <a:latin typeface="Montserrat"/>
                <a:ea typeface="Montserrat"/>
                <a:cs typeface="Montserrat"/>
              </a:rPr>
              <a:t>                                                       DATA CLEANSING COMPLETED  </a:t>
            </a: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smtClean="0">
              <a:solidFill>
                <a:srgbClr val="134F5C"/>
              </a:solidFill>
              <a:latin typeface="Montserrat"/>
              <a:ea typeface="Montserrat"/>
              <a:cs typeface="Montserrat"/>
            </a:endParaRPr>
          </a:p>
          <a:p>
            <a:pPr marL="114300" indent="0">
              <a:buNone/>
            </a:pPr>
            <a:endParaRPr lang="en-US" sz="14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3679275" y="1591493"/>
            <a:ext cx="5153025" cy="2075632"/>
          </a:xfrm>
          <a:prstGeom prst="rect">
            <a:avLst/>
          </a:prstGeom>
        </p:spPr>
      </p:pic>
      <p:pic>
        <p:nvPicPr>
          <p:cNvPr id="15362" name="Picture 2" descr="Why Manual Data Cleansing Trumps Over Automated Data Clean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1550"/>
            <a:ext cx="34642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5807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type of sentiments users generally prefer to give?</a:t>
            </a:r>
            <a:br>
              <a:rPr lang="en-US" sz="2000" b="1" dirty="0">
                <a:solidFill>
                  <a:srgbClr val="134F5C"/>
                </a:solidFill>
                <a:latin typeface="Montserrat"/>
                <a:ea typeface="Montserrat"/>
                <a:cs typeface="Montserrat"/>
              </a:rPr>
            </a:br>
            <a:endParaRPr lang="en-US" sz="20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4588392" y="847726"/>
            <a:ext cx="4555608" cy="4210050"/>
          </a:xfrm>
          <a:prstGeom prst="rect">
            <a:avLst/>
          </a:prstGeom>
        </p:spPr>
      </p:pic>
      <p:pic>
        <p:nvPicPr>
          <p:cNvPr id="6" name="Picture 5"/>
          <p:cNvPicPr>
            <a:picLocks noChangeAspect="1"/>
          </p:cNvPicPr>
          <p:nvPr/>
        </p:nvPicPr>
        <p:blipFill>
          <a:blip r:embed="rId3"/>
          <a:stretch>
            <a:fillRect/>
          </a:stretch>
        </p:blipFill>
        <p:spPr>
          <a:xfrm>
            <a:off x="3495675" y="4433888"/>
            <a:ext cx="1790700" cy="542925"/>
          </a:xfrm>
          <a:prstGeom prst="rect">
            <a:avLst/>
          </a:prstGeom>
        </p:spPr>
      </p:pic>
      <p:sp>
        <p:nvSpPr>
          <p:cNvPr id="3" name="Text Placeholder 2"/>
          <p:cNvSpPr>
            <a:spLocks noGrp="1"/>
          </p:cNvSpPr>
          <p:nvPr>
            <p:ph type="body" idx="1"/>
          </p:nvPr>
        </p:nvSpPr>
        <p:spPr>
          <a:xfrm>
            <a:off x="311700" y="933451"/>
            <a:ext cx="8832300" cy="4210050"/>
          </a:xfrm>
        </p:spPr>
        <p:txBody>
          <a:bodyPr/>
          <a:lstStyle/>
          <a:p>
            <a:endParaRPr lang="en-US" sz="2000" b="1" i="1" dirty="0" smtClean="0">
              <a:solidFill>
                <a:srgbClr val="134F5C"/>
              </a:solidFill>
              <a:latin typeface="Montserrat"/>
              <a:ea typeface="Montserrat"/>
              <a:cs typeface="Montserrat"/>
            </a:endParaRPr>
          </a:p>
          <a:p>
            <a:endParaRPr lang="en-US" sz="2000" b="1" i="1" dirty="0">
              <a:solidFill>
                <a:srgbClr val="134F5C"/>
              </a:solidFill>
              <a:latin typeface="Montserrat"/>
              <a:ea typeface="Montserrat"/>
              <a:cs typeface="Montserrat"/>
            </a:endParaRPr>
          </a:p>
          <a:p>
            <a:endParaRPr lang="en-US" sz="2000" b="1" i="1" dirty="0">
              <a:solidFill>
                <a:srgbClr val="134F5C"/>
              </a:solidFill>
              <a:latin typeface="Montserrat"/>
              <a:ea typeface="Montserrat"/>
              <a:cs typeface="Montserrat"/>
            </a:endParaRPr>
          </a:p>
        </p:txBody>
      </p:sp>
      <p:sp>
        <p:nvSpPr>
          <p:cNvPr id="10" name="Rectangle 9"/>
          <p:cNvSpPr/>
          <p:nvPr/>
        </p:nvSpPr>
        <p:spPr>
          <a:xfrm>
            <a:off x="155850" y="1915726"/>
            <a:ext cx="4572000" cy="3416320"/>
          </a:xfrm>
          <a:prstGeom prst="rect">
            <a:avLst/>
          </a:prstGeom>
        </p:spPr>
        <p:txBody>
          <a:bodyPr>
            <a:spAutoFit/>
          </a:bodyPr>
          <a:lstStyle/>
          <a:p>
            <a:r>
              <a:rPr lang="en-US" sz="1600" b="1" dirty="0">
                <a:solidFill>
                  <a:schemeClr val="tx1"/>
                </a:solidFill>
                <a:latin typeface="Montserrat"/>
                <a:ea typeface="Montserrat"/>
                <a:cs typeface="Montserrat"/>
              </a:rPr>
              <a:t>From the doughnut chart we are able to find top three most expensive categories : </a:t>
            </a: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a:solidFill>
                  <a:srgbClr val="134F5C"/>
                </a:solidFill>
                <a:latin typeface="Montserrat"/>
                <a:ea typeface="Montserrat"/>
                <a:cs typeface="Montserrat"/>
              </a:rPr>
              <a:t>64.04% positive sentiments</a:t>
            </a:r>
          </a:p>
          <a:p>
            <a:endParaRPr lang="en-US" b="1" dirty="0">
              <a:solidFill>
                <a:srgbClr val="134F5C"/>
              </a:solidFill>
              <a:latin typeface="Montserrat"/>
              <a:ea typeface="Montserrat"/>
              <a:cs typeface="Montserrat"/>
            </a:endParaRPr>
          </a:p>
          <a:p>
            <a:r>
              <a:rPr lang="en-US" b="1" dirty="0">
                <a:solidFill>
                  <a:srgbClr val="134F5C"/>
                </a:solidFill>
                <a:latin typeface="Montserrat"/>
                <a:ea typeface="Montserrat"/>
                <a:cs typeface="Montserrat"/>
              </a:rPr>
              <a:t>21.29% Neutral sentiments</a:t>
            </a:r>
          </a:p>
          <a:p>
            <a:endParaRPr lang="en-US" b="1" dirty="0">
              <a:solidFill>
                <a:srgbClr val="134F5C"/>
              </a:solidFill>
              <a:latin typeface="Montserrat"/>
              <a:ea typeface="Montserrat"/>
              <a:cs typeface="Montserrat"/>
            </a:endParaRPr>
          </a:p>
          <a:p>
            <a:r>
              <a:rPr lang="en-US" b="1" dirty="0">
                <a:solidFill>
                  <a:srgbClr val="134F5C"/>
                </a:solidFill>
                <a:latin typeface="Montserrat"/>
                <a:ea typeface="Montserrat"/>
                <a:cs typeface="Montserrat"/>
              </a:rPr>
              <a:t>14.67% Negative sentiments</a:t>
            </a:r>
          </a:p>
          <a:p>
            <a:pPr>
              <a:buFont typeface="Arial" panose="020B0604020202020204" pitchFamily="34" charset="0"/>
              <a:buChar char="•"/>
            </a:pPr>
            <a:endParaRPr lang="en-US" dirty="0">
              <a:solidFill>
                <a:srgbClr val="212121"/>
              </a:solidFill>
              <a:latin typeface="Roboto"/>
            </a:endParaRPr>
          </a:p>
          <a:p>
            <a:r>
              <a:rPr lang="en-US" dirty="0" smtClean="0"/>
              <a:t> </a:t>
            </a:r>
            <a:endParaRPr lang="en-US" b="1" dirty="0" smtClean="0">
              <a:solidFill>
                <a:schemeClr val="tx1"/>
              </a:solidFill>
            </a:endParaRPr>
          </a:p>
          <a:p>
            <a:endParaRPr lang="en-US" b="1"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23339201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58" y="177896"/>
            <a:ext cx="7732965" cy="767326"/>
          </a:xfrm>
        </p:spPr>
        <p:txBody>
          <a:bodyPr/>
          <a:lstStyle/>
          <a:p>
            <a:r>
              <a:rPr lang="en-US" sz="1800" dirty="0" smtClean="0"/>
              <a:t>We have merged both data set for analyzing data in combined way to find the some more valuable result.</a:t>
            </a:r>
            <a:r>
              <a:rPr lang="en-US" dirty="0"/>
              <a:t/>
            </a:r>
            <a:br>
              <a:rPr lang="en-US" dirty="0"/>
            </a:br>
            <a:endParaRPr lang="en-US" dirty="0"/>
          </a:p>
        </p:txBody>
      </p:sp>
      <p:sp>
        <p:nvSpPr>
          <p:cNvPr id="3" name="Text Placeholder 2"/>
          <p:cNvSpPr>
            <a:spLocks noGrp="1"/>
          </p:cNvSpPr>
          <p:nvPr>
            <p:ph type="body" idx="1"/>
          </p:nvPr>
        </p:nvSpPr>
        <p:spPr>
          <a:xfrm>
            <a:off x="208958" y="852756"/>
            <a:ext cx="8647365" cy="4290744"/>
          </a:xfrm>
        </p:spPr>
        <p:txBody>
          <a:bodyPr/>
          <a:lstStyle/>
          <a:p>
            <a:pPr>
              <a:buClr>
                <a:schemeClr val="tx1"/>
              </a:buClr>
              <a:buSzPct val="135000"/>
              <a:buFont typeface="Arial" panose="020B0604020202020204" pitchFamily="34" charset="0"/>
              <a:buChar char="•"/>
            </a:pPr>
            <a:r>
              <a:rPr lang="en-US" sz="2000" b="1" dirty="0">
                <a:solidFill>
                  <a:srgbClr val="134F5C"/>
                </a:solidFill>
                <a:latin typeface="Montserrat"/>
                <a:ea typeface="Montserrat"/>
                <a:cs typeface="Montserrat"/>
              </a:rPr>
              <a:t>Does the sentiments differ for paid or free apps</a:t>
            </a:r>
            <a:r>
              <a:rPr lang="en-US" sz="2000" b="1" dirty="0" smtClean="0">
                <a:solidFill>
                  <a:srgbClr val="134F5C"/>
                </a:solidFill>
                <a:latin typeface="Montserrat"/>
                <a:ea typeface="Montserrat"/>
                <a:cs typeface="Montserrat"/>
              </a:rPr>
              <a:t>?</a:t>
            </a:r>
          </a:p>
          <a:p>
            <a:pPr>
              <a:buClr>
                <a:schemeClr val="tx1"/>
              </a:buClr>
              <a:buSzPct val="135000"/>
              <a:buFont typeface="Arial" panose="020B0604020202020204" pitchFamily="34" charset="0"/>
              <a:buChar char="•"/>
            </a:pPr>
            <a:endParaRPr lang="en-US" sz="2000" b="1" dirty="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smtClean="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smtClean="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smtClean="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smtClean="0">
              <a:solidFill>
                <a:srgbClr val="134F5C"/>
              </a:solidFill>
              <a:latin typeface="Montserrat"/>
              <a:ea typeface="Montserrat"/>
              <a:cs typeface="Montserrat"/>
            </a:endParaRPr>
          </a:p>
          <a:p>
            <a:pPr>
              <a:buClr>
                <a:schemeClr val="tx1"/>
              </a:buClr>
              <a:buSzPct val="135000"/>
              <a:buFont typeface="Arial" panose="020B0604020202020204" pitchFamily="34" charset="0"/>
              <a:buChar char="•"/>
            </a:pPr>
            <a:endParaRPr lang="en-US" sz="2000" b="1" dirty="0">
              <a:solidFill>
                <a:srgbClr val="134F5C"/>
              </a:solidFill>
              <a:latin typeface="Montserrat"/>
              <a:ea typeface="Montserrat"/>
              <a:cs typeface="Montserrat"/>
            </a:endParaRPr>
          </a:p>
          <a:p>
            <a:pPr marL="114300" indent="0">
              <a:buClr>
                <a:schemeClr val="tx1"/>
              </a:buClr>
              <a:buSzPct val="135000"/>
              <a:buNone/>
            </a:pPr>
            <a:r>
              <a:rPr lang="en-US" b="1" dirty="0">
                <a:solidFill>
                  <a:schemeClr val="tx1"/>
                </a:solidFill>
              </a:rPr>
              <a:t>From the </a:t>
            </a:r>
            <a:r>
              <a:rPr lang="en-US" b="1" dirty="0" smtClean="0">
                <a:solidFill>
                  <a:schemeClr val="tx1"/>
                </a:solidFill>
              </a:rPr>
              <a:t>above doughnut charts we conclude that sentiments are high in paid apps.</a:t>
            </a:r>
            <a:endParaRPr lang="en-US" b="1" dirty="0">
              <a:solidFill>
                <a:schemeClr val="tx1"/>
              </a:solidFill>
            </a:endParaRPr>
          </a:p>
          <a:p>
            <a:pPr marL="114300" indent="0">
              <a:buClr>
                <a:schemeClr val="tx1"/>
              </a:buClr>
              <a:buSzPct val="135000"/>
              <a:buNone/>
            </a:pPr>
            <a:endParaRPr lang="en-US" sz="2000" b="1" dirty="0" smtClean="0">
              <a:solidFill>
                <a:srgbClr val="134F5C"/>
              </a:solidFill>
              <a:latin typeface="Montserrat"/>
              <a:ea typeface="Montserrat"/>
              <a:cs typeface="Montserrat"/>
            </a:endParaRPr>
          </a:p>
          <a:p>
            <a:pPr marL="114300" indent="0">
              <a:buClr>
                <a:schemeClr val="tx1"/>
              </a:buClr>
              <a:buSzPct val="135000"/>
              <a:buNone/>
            </a:pPr>
            <a:endParaRPr lang="en-US" sz="2000" b="1" dirty="0">
              <a:solidFill>
                <a:srgbClr val="134F5C"/>
              </a:solidFill>
              <a:latin typeface="Montserrat"/>
              <a:ea typeface="Montserrat"/>
              <a:cs typeface="Montserrat"/>
            </a:endParaRPr>
          </a:p>
        </p:txBody>
      </p:sp>
      <p:sp>
        <p:nvSpPr>
          <p:cNvPr id="9" name="AutoShape 2" descr="data:image/png;base64,iVBORw0KGgoAAAANSUhEUgAAAVoAAAFkCAYAAABhIfOrAAAABHNCSVQICAgIfAhkiAAAAAlwSFlzAAALEgAACxIB0t1+/AAAADh0RVh0U29mdHdhcmUAbWF0cGxvdGxpYiB2ZXJzaW9uMy4yLjIsIGh0dHA6Ly9tYXRwbG90bGliLm9yZy+WH4yJAAAgAElEQVR4nOzdd3wUdf7H8dfMzu5mN5sEEkjoUoShN0EUkHKiiAIqigXEgnoWFJXDU4/zTrGcnHrYFVQERMWGIIqKhaKIIEoVHLr0AKEk2T678/tjAz8QAmmbmd18n48HD8JudvazIXnnu98qGYaBIAiCED+y2QUIgiAkOxG0giAIcSaCVhAEIc5E0AqCIMSZCFpBEIQ4E0ErCIIQZyJoBUEQ4kwxuwAhMamquhXIASLH3NxM07RdlfDcjwD/Bs7RNG1JvJ9PEMpLBK1QHgM0TfumuDtVVVU0TdMr8glVVZWA64EDRX+LoBUsTwStUKFUVTWAu4B7iX1/NVJVtT/wONAQWAvcrmnaqqLPrwO8CPQACoHxmqa9cIqnOA+oDdwCvKCq6n2apoWKrnUjcCuwHBgG7AZGaJr2bdH984HFwPlAc2AecJOmaQdUVU0B3gD6ATZgA9Bf07Tc8n9VhKpO9NEK8XAZ0AVoqapqB2AScBuQBUwAPlVV1amqqgzMBlYCdYkF4L2qqvY9xbVvKHrMB0X/HvCn+7sAm4AaxLoXZqiqmnnM/dcDw4mFtQ4cCfUbgAygflGdtwP+0r1sQTg5EbRCecxUVfVQ0Z+Zx9z+H03TDmia5gf+CkzQNG2JpmkRTdOmAEHgHKAzUFPTtLGapoU0TdsMvA5cc7InU1XVDQwG3tU0LQx8RCw4j7UXeE7TtLCmae8DGnDJMfe/rWnaGk3TvMDDwFWqqtqAMLGAPbOozl80Tcsv11dHEIqIrgOhPC4rpo92+zEfnwHcoKrq3cfc5gDqEBtIq6Oq6qFj7rMB3xfzfJcTa4XOKfr3O8A3qqrW1DRtX9FtOzVNO3anpD+Knutktf0B2Im1ft8m1pqdrqpqNWAaMKYo0AWhXETQCvFwbNBtB57QNO2JP3+SqqrnAls0TWtawuveAHiAbaqqAkjEgnII8HzR59RVVVU6JmwbAJ8ec436x3zcgFhLdr+maRHgUeBRVVUbEgtzDXizhLUJQrFE0Arx9jrwiaqq3wBLATfQC1hY9O8CVVUfINZXGgJaAC5N034+9iKqqh7pw+0HrDrmrnuJdR8cCdpsYKSqqq8Q6ytuwf+3gAGuU1V1KrAVGAt8pGlaRFXV3sB+YoN1+cQCOFoBr18QRB+tEF+api0jNhPgJeAgsBG4sei+CNAfaA9sIRZ0bxAblPqzYcAKTdPmapq258gfYgHdVlXV1kWftwRoWnStJ4ArNU3LO+Y6bwOTgT1ACjCy6PZaxPp884F1wIKizxWEcpPExt9Csiia3nWLpmndi7l/PjBN07Q3KrMuQRAtWkEQhDgTQSsIghBnoutAEAQhzkSLVhAEIc5E0AqCIMSZCFpBEIQ4E0ErCIIQZyJoBUEQ4kwErSAIQpyJoBUEQYgzEbSCIAhxJoJWEAQhzkTQCoIgxJkIWkEQhDgTQSsIghBnImgFQRDiTAStIAhCnImgFQRBiDMRtIIgCHEmglYQBCHORNAKgiDEmQhaQRCEOBNBKwiCEGciaAVBEOJMBK0gCEKciaAVBEGIMxG0giAIcSaCVhAEIc5E0AqCIMSZCFpBEIQ4E0ErCIIQZyJoBUEQ4kwxu4BEoapqBFhN7Gu2DrhB0zRfKR5fB3hB07QrVVVtD9TRNG1O0X0DgZaapj0Vh9IFQTCZZBiG2TUkBFVVCzVN8xR9/A7wi6Zp/yvjtW4EOmmadlcFligIgkWJFm3ZfA+0VVU1E5gENAZ8wF81TVulqmpP4PmizzWAHkAW8BnQERgLuFRV7Q78B3ABnYAxwCqgkaZpUVVVU4Hfi67fAHgZqFn0XLdqmvZ7ZbxYQRDKR/TRlpKqqgrQj1g3wqPAck3T2gL/AKYWfdpoYISmae2B8wD/kcdrmhYC/gW8r2lae03T3j/mvsPACqBn0U39ga80TQsDE4G7NU07q+j6r8TvVQqCUJFEi7bkXKqqrij6+HvgTWAJcAWApmnfqaqapapqOrAI+F9RF8MMTdN2qKpa0ud5H7gamAdcA7yiqqoH6Ap8eMx1nBXwmqxEIvaaPEDaMX/bgAigF/3954/9wEHAS+zdgyBYjgjakvMXtVCPKi48NU17SlXVz4GLgUWqqvYFAiV8nk+BJ4u6Jc4CvgNSgUN/fv4E4QLqAfWB+oZh1CsM6k3DEaOJTZLqKjYpQ5Ell2KTnQBBPRLyhyIRfzgS8YUihh41sEkSNrnojyRJsgw2WZJskoRTsdlcDpvdJku2cCTqC0Wi+ZGIsR/IVWzSjlSHskWWpY3ARmATcMC0r4RQZYmgLZ/vgaHAY6qq9gL2a5qWr6pqE03TVgOrVVXtDDQn1iVwRAGx1toJNE0rVFX1Z2J9vJ9pmhYB8lVV3aKq6mBN0z5UVVUC2mqatjKOr620UoFWQBt/KNIxoEfOTlFszew2KfWgL+zfkx+IbD/gs/2R53PtOuS37T7sZ/fhAId8YbwhHW9QJxwxAFLK8uR2m0R6it1TPdXhyUp11MnyOKjhcVI7wxVpmuPxNanpMWpnpKRIoPvDkZ0GrPc4lVV2m7wW+AVYT6yFLAgVTgRt+TwCTFJVdRWxAaobim6/V1XV3kAU+A34Aqh9zOPmAQ8WdUX85yTXfR/4EOh1zG1DgVdVVf0nYAemA2YFrRs4R49EexQE9O6KTWqdYrdl7Tzo963ZdVheveNwqranQPp9TwG5BQEMA0+8CwpHDPK8IfK8ITYef5eNY36pZaY6HGdkupuekZXatGENd79WdTJ87eplUM3tsHuD+u8pdttCl8O2GFhGrAUcjXftQvIT07uEkqgOdAuEI70D4chFqU6l6ca9hf7vN+xzrdx+2P77ngK25nmJRBP3eynDZad13XTa1qtmdG6YWdiuXobsSVFkXyiyKj3F/olNluYS+8UmglcoNRG0wskowHm+kH5lOGL0S7HL9X7ble9buH6fZ8nmA7bl2w8SCCd/3mSmOuh0RnV6qjUDf2merVd3Owjq0fkZLvtM4Gtgm9k1ColBBK1wRBpwUb4/fI1DkfvuOOiPzF65K3XB+n22NTsPoydwa7Wi1MlIoXvTmvRpkV3Y9cwaimEYB2yy9InboUwjNgNFfJGEkxJBW7XlAIMO+UJDXQ5b55XbDwc+XbEz/Zt1e9mTX9JJElWTJEHL2ulc2KpW5Mqz6vmruexBSeKdotBdhghd4RgiaKseB3DJYX/4bqcid52n7Y18tnK3e8H6fRQGdbNrS1jNcjwMaFdHv/KseoH0FLtflqVpLrvtHeBXROhWeSJoq4723qB+myxJQzfsLWDq4j/Svli9G29IzGiqaC1qpzGgXR39io71gm6HbW+qU3lGlqRpQL7ZtQnmEEGb3DIiUeNGb1C/OxyJ1n536TbHh8t2KNsOlHjTMaGczm2SxfBujbznNa0h6xHjQ0+K8hyw3Oy6hMolgjY5NfUG9dE2WRo2X9tnTF281b14cx7iv9o8NdOcXNO5fuTGrg2Ddpv8R7rL/jSx+dLit14VIII2uXTP94cfkWWp29TFW21Tftxqz80Pml2TcAxZgl5qNjd3b1TY8YzqhizxrFOxPQ8cMrs2IX5E0CY+GRiQ7w+P9YcjTV78boP7o192SFVhnmuia1LTwz19mvoubJkD8FKK3fYMsM/ksoQ4EEGbuCTgkoJA+Pnc/GD2+K/Xe75Ysxsx3TXx1M90cVfvpoFL29cxolHjLbdTeRLYaXZdQsURQZuYehQEwi8c9IXPfOyztalfr801ux6hAuSkO7m9Z5PgNZ0bGJGoMd2ToowBdpldl1B+ImgTS4d8f/j5gB7p+J85v6fOWrFTtGCTUGaqgzt6NQlf1+UMXZJ4JsVuG0dsv10hQYmgTQxN8wPh/xkG5z87V3O+t3SbXLSloJDE6lV38fAlLX3nNasRSLHb7iuaiys63xOQCFprc/tDkX9HDePuV+Zvsk/6YYviD4sFBlVNxwbVePyyNoX1M10701LstwPzza5JKB0RtNbV3xvU3/hhw/60h2etce8tENO0qrr+bWvzyMBWPqciL0pLsd8GbDG7JqFkRNBaT4OCQPj1wqDe7f4PV6X+sHG/2fUIFuJUZG49r7E+oveZIVlmrFOxPUvsDDXBwkTQWocjpEdHR6LGmFcXbLK/Nn+TPRQR3XHCyTXIdPPsVe28LWql7/SkKEOIHccjWJQIWmtoUxjUP1m141CtBz5elbr9gP/0jxAE4PIOdY2xl7YK2GTpZbdDeZiSHwIqVCIRtOaSg3rkb3rEePTfn/6W8tEvOySzCxISTw2Pg3FXtPV1aZy13+NUriK2CblgISJozVO/IBD+cGuer/Ud035J3XFQtGKF8rmkTW2euqKN326Tn06x28YiTvW1DBG0JogaxpBgODrhpXkbU16dv1ERiw6EipKT7uS1687ynpntWZ2WYh8E7Da7JkEEbWXLKAzoUw76Qn1un/ZL6m+7xD7QQsWTJbi3T7Pwrec18rkcytXAV2bXVNWJoK08Lb1B/atPV+6q+cinvzmDuphRIMTXOY0zefW6s/xORX7N7VAeAMJm11RViaCtHIN8IX3qwzN/c3/8qxjwEipPZqqDl67t4GtTL2NjWop9IPCH2TVVRSJo48vmC+lP+UKRO298a6l7zU7RVSBUPkmC23o0idxzftNCl8N2CbDI7JqqGhG08ZNZGAjP1HILO946dVnqAW/I7HqEKq5Xs5q8PLSjz2mX71BkearZ9VQlImjjo40vqM+dvmx79Sc+X+eMiGkFgkU0zfbwzi1dfJ4U5WW3Q3kQsRtYpRBBW/F6+0L6p/+YsTp15opdoj9WsJzMVAdTbjrb27CGe0Faiv0qxF63cSeCtgJFo8Zgfzgy5ZYpy1yLN+eZXY4gFMthk3l6cNvA+S1ytnqcSh/E0TlxJYK2goT06EhfSH/q2td/cq3bXWB2OYJQIiN6n6mP6N3kkNuhdAc0s+tJViJoy0/yhfSnDvvCdw2esNgtltIKieaqTvWijwxsle92KD2BVWbXk4xE0JaPUhjUp+w46Lt0yOtLxMwCIWH1b1vbePrKdoUuh60PsNTsepKNCNqysxcG9E/X7DrcY/jkn92+kNi/Q0hs57fI5sVrO3jdDuViYKHZ9SQTEbRloxQG9E+Wbz/4l+GTf3aLgxKFZNG1SRZv3NDJ53YogxB7JFQYEbSlZysM6B+t3nnowhsm/ewWpyBUPJss4VRkFFnCJksosowsQyRqEI4YRKIGejRKICy+9vFw1hnVmTL8bL/HqVwLzDK7nmQggrZ05MKg/t663fn9r3tjiVtsDFN6NTwO6lV3k5PupGZaCrUzUqhf3U2dainkpKdQ3W3H5VCIGgZRw8AwIPYtaiBJEhIgSRKyBAaQ7w+T5w2x+3CAHQd97DjgZ29BgNz8ILn5Af7I8yF+GZZe67rpTP/ruX6PU7kU+NrsehKdCNqSkwuD+tQNuQWXX/v6T27Rmjq9mmlO2tTNoG29DM5pnEWL2umkKDJBPYoEKDYZpyIjyxW3rkOPRAnqUSJRA0mCFLuNXYf8LN92iJ+3HmD1zsNoewoQvyRPr3PD6kwZfrbX7VDOR5zaUC4iaEtG8gb1Nzfv81519cTFqWLg60SKLNG5USZdGmWeEKpuhw3FJptdIr6QTiRq/H/4bj/E0s0HWLhhH2Ja3sn1VrN5eWiHfLdD6Qr8ZnY9iUoEbQn4gvozfxzw3TH4tcXuwqA42fmI9BSFns1qMrB9HbqfWQM9auCyWyNUS8oX0pElib0FQT5buYsvf9vD6p2HET8W/+/S9nWM/wxqc8DtUDoDW8yuJxGJoD2NcCR66/7C4HMXP/+9+6BP7Jtcr7qLC1rmcFn7urSonUZQj5KWYje7rAoR0qOE9ChRw+Cbdbl8tmo3izbuF90MwPXnnhF58KLme91OpSOwx+x6Eo0I2lO7oCAQnjXwpUWuLfur7r4b6SkKV5xVj+HdGlEjzQmGgcuhmF1WXEWjBt6QjkOR+WHDfl7/fjM/bT5gdlmmuuf8puFbezT+w+NUOgGHza4nkYigLV5rX0hffMOkpZ6ftx40uxZTtKqTzs3dG3Fxm9pEDQN3kodrcaJRA384wiFfiAkLNzPj151U1S6kJy9vExzQrvaPaSn2CxCn7JaYCNqTq+0L6SsfmrG6xqwqttWhU5Hp17o2d/RqQv1MFw6bnFB9rvHmDerYZInZK3fx5g9b+H1P1dpASJEl3r/tXG+L2mkT3Q5llNn1JAoRtCdKLQzoyyZ+v7nJC99uSI7OxxKomebkrz0ac+3ZDQDwOKtm67Wk9EiUcCTKlv1eXp63iTlrdleZAbTqbjtf3dvDVyPNeassSe+aXU8iEEF7PKkgEJ7z7bq9ve59f0WK2cVUhjSnwoi/nMkN5zZElsGp2MwuKeF4gzp7C4I88ulvLFi/z+xyKoWak8Ynd3b1uZ1KT2CZ2fVYnQjaYwTCkQe37vf+c+BLi1KTfTWRU5G5sWtD7j6/KTaJpB/cqgzeoM6mfYX8e9ZvLN9+yOxy4q5vqxzGX90+z+1Q2gC7za7HykTQ/r9e+YHwnIvGL3TtOhwwu5a4sckSV3Ssx0P9muO0y1V2gCteolGDoB7h560HeXT2WjbtKzS7pLi6t0/T8C3dG6/zpChnA0Gz67EqEbQxtX0hfe1fp/5S7YeN+82uJW76tsrh3wNakeGykyr6YONKj0QJRw2+/m0P//nid3Yn6S9vSYI3b+js79Ioc1qqU/mr2fVYlQhasBUEwj++tWhrh/99vT4pB7+y05w8d0172tWrJgK2koX0KHo0yn/mrGPakm1JOWCW7lKY97deviyP8yrgc7PrsaIqH7T+UOTxtbvz7x382o+pyXgq+BUd6zL20tY4FBm7mKZlGm9QR8stYOR7y5NyX4WiDWgOux1KC0R/7QmqetD2OuwPz+nzvwWufQXJ1b0kWrHWo0eihCLJ27odfWGz8A1dGy5JS7H3BJJ7NLmUqnITJ90X1D+4573lSReyV3Ssy7zRvejcMJNUp0J+fj4jR47koosuol+/fixfvpznnnuOAQMGcOmllzJ8+HByc3OLvV5hYSE9evRg7NixR28LhUI8/PDD9O3bl4suuoivvoptxv/222/Tv39/br31VkKh2Blqy5Yt48knn4zvi04Aii02+PhgvxZ8fEdX6lV3mV1ShRr/zQb7tgO+DkE98jeza7GaKtuiLQzqk79as+fqv324MmnmyxbXin3ggQfo1KkTgwcPJhQKEQgEkGUZj8cDwNSpU9m4ceNxQXqsxx9/nIMHD5KRkcG//vUvAF544QUikQj33Xcf0WiUQ4cOkZmZyVVXXcX06dN57bXXaN68Ob179+aWW27h2WefpVq1avH/IiSIY1u3b/+0zexyKky96i6+ureHP9WpdAOWm12PVVTVFm2foB4Z/MinvyVNyHZsUJ2v7+txtBV7REFBAT///DNXXnklAA6Hg/T09KMhC+D3+5Gkk680XrNmDXl5eXTr1u242z/++GNuu+02AGRZJjMzEwDDMNB1nUAggKIozJo1i/POO0+E7J8cad0+1K8FE647ixR7cvwo7jjo5x+frE7xBvVZQHI12cshOf53SyfNF9TfHfX+SndBkmwMclWnerxzSxcy3I4TBrx27NhBZmYmDz30EJdddhljxozB5/MBMH78eHr27Mns2bO55557TrhuNBpl3LhxPPDAA8fdnp+fD8Dzzz/P5ZdfzsiRI9m/PzYtbujQoVx11VXs2rWLjh07MmPGDIYOHRqPl50U3E6FHs1q8tnd3amVnhy/92et2CUt2rQ/yxfST/4WqQqqckHrDerPf/nbnrRkWCppkyXGXtqKRwa2wuU4+dJZXddZu3Yt1157LTNnzsTlcjFx4kQA7rvvPhYsWMCAAQOYNm3aCY9999136dGjB7Vq1Trhmnv27KFDhw588skndOjQgXHjxgFw2WWXMXPmTJ555hkmT57M9ddfz8KFCxk5ciRPPvkk0agYI/kzl8PGGVmpfHnveXRskBwt/zGfrHEbBiOANmbXYgVVLWjPD+rRq5OhyyDdpfD+X8/hyrPqnXJ1V61atahVqxbt2rUD4KKLLmLt2rXHfc6AAQOYO3fuCY9dvnw577zzDn/5y18YN27c0QCtXr06LpeLCy+8sNhr5ubmsnr1avr06cNbb73F+PHjSU9PZ/HixeV96UnJbpOp5nbwzi2x/9NEt68gyJNz1jkLAuFpVL2cOUFV+gKkxroMVrjzA4ndZdCkpoe59/akTb2M0y6hrVmzJrVq1WLz5s0ALF68mCZNmrB169ajn/Ptt9/SuHHjEx777LPPMn/+fL777jseeOABLrvsMkaPHo0kSfTu3ZslS5Ycd81jPf/884wcORKAQCAQO8FWkvD7k28OaUVyOWyMvbQVYwe2wlaBh1aa4d2l2+Q/8nxN9Ej0NrNrMVuVCVp/ODJm4YZ9nvkJ3mXQo2kNPr2rG9lpzhLvtPXwww8zevRoBgwYwLp167j99tt59tln6d+/PwMGDGDRokWMGTMGgNWrVx/9+FRGjx7NSy+9xIABA5g1axYPPvjg0fuOtG5btWoFcPR5fv31V3r06FHal1zluB0KV3aqx/Rbz0no7SoNA0Z9sCI1HDGeBmqbXY+Zqsr0rob+UGTtX56d70rkNecXtszh+Ws6FNsfKySXQDjC1jwvV722mER+F/bARWr4unPOmJuWYu9vdi1mqRIt2oJA+KUJCzcpiRyy/dvWFiFbxaTYbTSqkcond3ajmjtxt+F47psNdm8w0gvoZ3YtZqkKQdszqEd7v7ZgU8J+p17RsS5PX9lOhGwV5FRs1Mt08emIbtTwOMwup0yCepR/fLI6tTCgvwYkbl9IOSR70NoKA/ob/5q1xh0IJ+a0okvb1+Hxy9qIkK3CnIqN2tVczLijK9UTtGX73e970XILsvRItEpupZjUQRuJGrds2ldYa87qxDyG/qLWtXhqUFsRsgJ2m0xORgof3dGV9JTEbBQ+PHNNajhi/AdIN7uWypbMQZsR0qP/fWjGas/pP9V6zm+Rzfir2ouQFY5yKjbqVXfxwe3nkpqA3xdrd+czd+0euz8UOf20liSTtEEbDEf+9vW6XGXt7nyzSym1dvUyeOlaMfAlnMip2GiYlcrkm85OyHm2//1ScwF3Azlm11KZkjVoM6IGo/43V3ObXUhpZac5mTL8bHFYolCsFLuNVnXT+Vf/lmaXUmo7D/l5f9l2uTCoP2Z2LZUpKYM2EI6M+npdrrQ1z2d2KaXiVGSm3dJFbNQtnJbboTC4U72EXK77wrcbnLLEMODE5YhJKhmDNsMgMVuz469uT/3qLnHkjFAibofCY5e2TriNaA54Q0z+cautMKA/bHYtlSXpfqKDeuTeb9bm2hKtNXtHzyb0alZTdBkIpeJy2Jh0Y+eE22Jx0g9b7DabdA1VpK822YI2PWow+n9fr0+oDYd7qTUZeX5T3KLLQCgDj1Nh2i1dcCqJ8+O8vzDEzOU7CYQjo8yupTIkzv9MCQT1yL3frsu1bdnvNbuUEmtSM5WXh3QUMwyEMlNsMnWruXjhmg5ml1Iqr8zfmAKMoArMq02moE2JRhk9/usNCdOaddhk3rrx7KQ5xkQwj8th47ymNbiuSwOzSymx7Qf8LFi/TwpHorebXUu8JdNP+OA1uw5Lm/YVml1HiY26oBk10hzY5GT6bxDM4nYq/OOSFgl1uu4L325whyPRBwGn2bXEU9L8hOf7ww+9tmBTwqwCa103nRu6Njztxt2CUBoOm8wL1yZOF8Jvu/JZs/OwPWoYSX2wXLIE7dlBPdpg3u97za6jRBw2mVeGnpVQgxdCYlBsMmpOWkJ1ITz/7QaPN6g/DCTeUrcSSoqf9IJA+P43vt/siibIHuajLmhGDY8DOQGXUArWl5pgXQg/bsrDF4rUBM42u5Z4SYagzbbb5P7Tf96eEK9FdBkIlSGRuhAMA6Yu3ppSGNDvMruWeEmIcDqVkB697fPVu43D/rDZpZyW6DIQKkuidSF8sGyHTbFJVwBpZtcSD4n+E2/To9F73vx+S0K8Rxp5flPRZSBUmiNdCLUzrL9qbF9BkCVbDkSAq82uJR4SPWjPy80POhJhK8TsNCc3n9dIdBkIlUqRZR7s19zsMkpkyo9bPYf94fvMriMeEjpoCwLh4dOXbks1u46SuL+vimjICpXNochc2KoWTWpaf+bjgvX7iBpGQ6CN2bVUtEQOWqfdJl/x6cpdln8NDbPcDGhXB6ciltkKlc8uS/xrQAuzyzitSNTgnZ+2ObxB/U6za6lolg+pU+i7PrdAT4QjxP95SUsU0ZwVTKLYZDo3zKR9fetvp/jxrzsUSeIaEjubTpCwL+awP3zr9KXbLb8ZReu66XQ7swaK2GNWMFGKYuPRga3MLuO0tuz3klcYsgHnmF1LRUrUn/60FLt8wZw1u82u47QeHdBKTOcSTCfLEmdme+jZrKbZpZzWJ8t3un0hPalmHyRqAly6bOvB0CGftefOdm2SRYs66WI6l2AJqU6FRwa2QrL4t+MXa3bbDINrSaIluQkZtId8oRs/+mWH5Sc2/6t/SzGdS7CU7DQn/VrXMruMU1q3uwBvSHcD7c2upaIkYtA6XA5btwXr95ldxym1qZtBg6yEO7ZMSHKpToURvc80u4zTmrVilyOoRwabXUdFScSg7bYtzxc64A2ZXccp3XpeYxxiAEywoMY1PKg51n5DOGfVbntIj15ndh0VJeGSwB+ODPhizR5LL1LIcNm5sFWOmGkgWJLdJnHzeY3MLuOUVuw4RCRqZAHNzK6lIiRcEoT16OXztb2Wnvl/Vad6RI0E2bNRqHIUm8yAdnXwWPgwUMOIrRQDzje7loqQaEFbV5GlWiu2HzK7jmJJEtxyXmMxCCZYWjRqMKhjXbPLOKWF6/e5D/lCA8yuoyIkWtBe9MPG/bqVNzYD1P8AACAASURBVPjufmYNUi3cUhAEiA2K3dajsdllnNLiTXk47bbuJF5OnSChXsAhX+jKuWtzLb07xm09muC2W7pnQxAAqOZ20KVRptllFGvX4QAF/rAEWH9J22kkUtBKKXZb90Ub95tdR7FqZ6TQuWF1sUBBSAguu42/WrxVu3DDfhvQ2+w6yiuRgrZxIByRrbyJzEWta4lBMCFhyLJEtzNrWHqJ+ML1+1yHfKGBZtdRXtb9Cp+oy/LthyJmF3Eql3eoi0sMggkJJByJ0rVJDbPLKNbizXm47LZzSaysOkHCFO8L6T0Wb8qzbP9sukuheS3LbyYmCMdJdSj0b1vb7DKKta8gyEFfOAK0NruW8kiYoA3p0Z4rth+ybOdnr2bZBHVLN7gF4QSyLNGnZY6lN5op+rnvaHYd5ZEoQetMdSpNVu84bHYdxRrYrg5pKXazyxCEUrPJEm3qZphdRrF+3XYw1RfSzza7jvJIlKDtsPOg3+8PW7PFqMgS3c7MMrsMQSgTh02mbyvr7ui1dle+FAxHzzW7jvJIlKDt8tOWPIfZRRSnc6NMLL2KQhBOwaHIDGhbx+wyirV2dz5up00lgfenTYigPewPd12x7ZBlD6e/uHVtXGKRgpDAstOd1K3mMruMkzrgDeEPRQygodm1lFVCBK1hGO3W5xaaXUaxLmgpduoSElvUMCx9zM3aXfk60MHsOsoqEdJBcjuUhhv3FZhdx0mlORWyPJbt1RCEEnE7FM628HLcX7cdTA1Hogk78yARgrZuIByJ5vt1s+s4qVZ10/GHrDlIJwil0aGBdY8j/21Xvq0woHc1u46ySoSgbf5HnnWPU2hdN8PSSxgFoaTqVHNZ9lSQbQd8yJLU0Ow6ysqaX9Xjnbk+t9CyE1S7NMrEKQbChCQQCEdQa1nziJvtB32kOGTrzkE7DcsHbSAcab5hb4FlTzlsW8+6b7cEoTSsvHAh369jGNiA6mbXUhaWD1pfKNJ2a57P7DJOyuNUyEwVA2FCcnA7FDo3tG6O7c0PBEjQKV6WD1pZ4oydB/1ml3FSrcVAmJBkOp5h3aDddsAPImjjw6HIWfsKgmaXcVJiIExINlYeENu8vzAFEbRxITsVW1qe15pB26ZuhhgIE5JKMBzhjCxrDon8kedzeIN6Qh4/bvWgrR7So+FwxJr7CFh1yaIglFXUiC3HtaIdB/2E9Khqdh1lYfWgzTnkD1l2Dm12umW3XxCEMpFliRyLfl8f8oUArLt87RSsHrTZ+wtDUbOLKE6m27LTewWhTJyKTHaaNVu0+YEwsixZc/7ZaVg9aHP25gcsuTWaIkvifDAh6dhtMvWrW7OPNt+vY5Mla66oOA3LB+2e/IAlJ6rW8DjF0TVCUqpb3ZpjD/n+MA6blGp2HWVh9aDNzCsMWbLDKCfdiW7RQTpBKI/aGZb8kaMwpKPIshNIuKk+lg7acCTqClj0+BoxECYkqyyPNftoDQOCejQEJNxx05YOWj1iuEMRa46F5aQ5sdss2X0sCOWS4bLuIK83pIeBhNtgxNJBG4ka7pBuzaBNd9mxi1VhQhKSJCy74tEb1KOIoK1YUcNICVu0RavYJGySaNEKyScajc2qsSI9YhiAdZvcxbB60Lqs2qJVZBlJBK2QhAwMbBbtFovlrLVz62QsXbBh4LRq0Dos+tZKEMrLMMAuW/P7OxoL2oSbdWDpGfcGpIQsOoXKbtG3VoJQXk5F5uvRZ0cNw3o/ew5FTgc8ZtdRWpYOWsAeiVqzRRux4DehIFSEUDTEmB8elPND+WaXcoKnejzlS3N4rHkk9ilYOmgl8DkVa75LsOqOYoJQbgaszlvN4eBhsys5QTgSDgPWPBL7FKzZEVNEkih0OawatNZsaQtCeUmSRCRqzYVCNtkGImgrlk2WvCkWHXTSowbRqGjVCslHlmQihkWDVrJJiKCtWDZZKrTqCQaBcISwRfuPBaE8JEkiFLHmNtCKrIigrWgOm1xg1a6DvflBrDr1TBDKwx/2W7lFCxA2u47SsnTQKja50GW3WTLN9hUEERMPhGR0MHjQ7BKKlaKkKIA1j8U+BUsHLeB3O2yWfJuQmx9AFnNphSS0z7fP7BJOSpZk3Ha3E8g1u5bSsnrQetNS7JYM2r0FQctuvCEI5bHHu8fsEk4qMyWTUCTkRXQdVLg9tTNSLBm0hUFddB0ISScajbKjcIfZZZxUtiubcCS83+w6ysLqQbs7Jz3FsnF2yG/NkVlBKKtgNEiuz5rvzGu4axAxIrvNrqMsLB+0NTwOy26JllcoglZILnpUZ7/Pmo3GbFc2Ntm2zew6ysLqQbsnLcWeYtXdCHcfDphdgiBUuL3+vWaXcFI13TUNt+LeZHYdZWH1oA2FI1F/ptuSB+GycW8BVt30RhDKwmFzsLvQmu/Oa6fWDiiyssvsOsrC6kFLUI/mZadb87C4ldsP4wtZc2K3IJRFQA+QF8gzu4yTqu2pHQZE0MZDJGrszk6z5omzq3cexibm0gpJRDugmV1CsbLd2QZgzeb2aVg+aG2y9Ecti54zv+2ADwkRtEJy0KM6y3KXmV1GsbJSsuyIoI2P9BRledNsj2UnKG/Ym3B7EAvCSfl1P2v2rzG7jJOSJRmP3ZMCWHM1xWlYPmglSVrXum6GZdc2L91yQAyICUnBYXOwNm+t2WWcVHVndcLRsA9IyDmVlg9aYF2Tmh7L1rl82yExICYkBSsPhDXKaEQgEkjIObSQGEG7ubrbnpJit2apYkBMSBZWHghrmdUSh+xYZHYdZWXN9Dqe7g1FdjWpac2DL8WAmJAMrD4Q1iG7Q6Hb7v7R7DrKKhGClqhh/HZmtjWDFmDFduvu3ykIJRHQA5YO2jY12hjAL2bXUVYJEbRpTmVZs5w0y3aEzlqxC2/QkpuMCUKJ2GQby3OXm13GSaXaU8lMyXQC68yupawSImgVm7y6bb0Mr9l1FOfb3/ei2ET3gZC4Fu9ajG5Ys7HQIrMFXt27kQQ8K+wIxewCSmhpu3rVLLuL176CINsP+LFy94ZgXQ899BDz588nKyuLzz77DIBx48Yxb9487HY7DRo04D//+Q/p6eknPPYvf/kLqampyLKMzWZjxowZAKxbt45///vfBINBbDYbjzzyCG3btuWrr77ihRdeICMjg5dffpnq1auzbtM6HvvXY3Bhpb7sEisaCPvB7DrKIyFatMA2xSYF62e6zK6jWLNW7CSoW7Z3Q7CwQYMG8cYbbxx3W7du3fjss8+YPXs2DRs2ZMKECcU+fsqUKcyaNetoyAI8/fTTjBgxglmzZnHPPffw9NNPAzBt2jQ++ugjrr766qOhPuGlCXjPsewbxiMDYYvNrqM8EiVojaAeXXJWg0yz6yjW3N9y0SOW3aNcsLDOnTuTkZFx3G3du3dHUWJvONu3b8+ePaVbECVJEl5vLDwLCgrIzs4+ensoFCIQCKAoCsuWLUP2yPjTLbsmKOEHwiBxgpYMl/2rLo0zLbsBrJZbQCAsWrRCxfv444/p0aNHsffffPPNDBo0iPfff//obf/4xz/473//S8+ePRk3bhyjRo0C4LbbbuOmm25i3rx59O/fnxdffpH0Xid2SViFx+5J+IEwSJw+WmRJ+vHcxlkhwJo7zABf/raHqzvVR7ElzO8vweJeffVVbDYbAwcOPOn97733Hjk5OeTl5XHTTTfRuHFjOnfuzHvvvcdDDz1E3759mTNnDmPGjGHy5Ml069aNbt26ATBz5kzOO+88pq2aRnheGMklYbvAhmS3zsBu88zmeHXvxmq2agk7EAYJ1KIFltep5kpJddjMrqNYn63aLVq1QoWZMWMG8+fP55lnnkEq5piRnJwcALKysrjgggtYtWoVAJ988gkXXhgb3erXr9/R24/w+/3MmDGDPpf3Yc9Xe1AGKEj1JKJrrLVvRzIMhEFiBW3IG9K1dvWrmV1HsX7anIc/bK1vVCExLVy4kDfeeINXX30Vl+vkg8A+n4/CwsKjHy9atIimTZsCkJ2dzdKlSwH46aefaNiw4XGPffPNN7l6yNW8t/692KQpqeiPxfbJ61yrc0KvCDsiYboOAFx229xzGme1/HFTniWbtYYBb3y/mXv7NMNl4Za3YC2jRo1i6dKlHDx4kB49enD33XczceJEQqEQN910EwDt2rVj7Nix5Obm8s9//pPXX3+dvLw8RowYAUAkEqF///5H+3Ife+wxnnzySXRdx+l0Mnbs2KPPl5uby6pVq7jl9lt4/IPHsXWyob+lQwooV1gnEhRJoUvtLnbga7NrKS/JMBJqpLz3xr2FM/v8b4Fle++rue389ND5pNhF0ArWpUd15myew5hFY8wupVhdanXh2V7P/p7hzGhhdi3llUhdBwA/1K/ustf0WPMMMYBDvjDfrM0Ve9QKlhaOhpm6dqrZZZxSnzP6BFPtqe+aXUdFSLSgDQf06Pxeak2z6zil17/fTFAXQStY1/b87WgHrbstIsAFZ1ygK7Iy0+w6KkKiBS0ZLvsH/drULjS7jlNZueMwew5bdsqvUMV5w14mrZlkdhmn1LRaU1KUFB9gzbN1Sinhghb4omuTLLvd4pu4vLpgk9jRS7AkwzCY+8dcs8s4pd4NekckpI+BhBpEKk4iBm1uUI9u7dTQustxAWavTMjj54UkF4wE+XjDx4SjFpvH9Sf9GvXzuu3uj8yuo6IkYtDidtjev6BFjqUPaQuEo7z5wxb8IdGqFawjakR5a81bZpdxSjVcNajvqa8AC82upaIkZNDabfLM/u1qW/tXMjBhwSb0aFK88xGSQEAP8N7v71n2AMYjetbrSTAS/AbLLZ8ou4QMWmCFy2473N7Cq8QAvKEIz85dL/pqBUuIGBFeX/W62WWcVr9G/QrSnenvmV1HRUrUoDUcivzmoI51g2YXcjrvLtmGX+x/IJjMF/YxYeUECsOWnrCDS3HRPru9E/jS7FoqUqIGLU7FNu2y9nWjVj/qOxSJ8vhn60SrVjBVMBLknXXvmF3GaZ1b51wCemAlcMjsWipSwgYtsN6AP7o1yTK7jtP6dOVO8got3/gWkpQ37OV/v/yPUNTS48cADG42uDDDmWH9/o1SSuSgJS1FeWlIlzOsewZHkagB//50rWjVCqY4HDzM7E2zzS7jtGq6atK5VmcbMN3sWipaQgetLEnTe6s1lfQU6+w4VJx52l627PeKPRCESuUL+xi3dBwRw/rjBJc3vTwSjoY/BArMrqWiJXTQAnlBPfrdgHZ1EmIO1X3vryCkJ0SpQhIIR8Ks3r+a77Z/Z3YppyUhMaT5kKDH7nnB7FriIdGDlnSX/fm/9mhs+e4DgA17C3ll/kZ8YhGDUAlC0RAPff+Q2WWUyLl1zsVhc+wkwQ9hLE7CBy0wNyvVeejcxtYfFAN4Zf4mdh70iy4EIa58YR9P/PQE+/z7zC6lRIa2GOpNtac+a3Yd8ZIMQWu4nbYnbu/VxNoTBItEogZ3vvOr6EIQ4uZIl8HszdYfAAOonVqbs2udLcmSnBR7z55MMgQtsiS93aVRplQ/8+RnK1mN6EIQ4imRugwAhrYYGjIw3qIMg2Cqqhqqqj57zL9Hq6r6SFnqUFW1mqqqd5bxsVtVVa1R3P1JEbSA1zB4fXi3RgkzWVV0IQjxkGhdBi7FxeBmg6MuxVXWboMgMOhUIVcK1YCTBq2qquWa2mT9eVEl5HLYxl/duf7tz3yl4Q1ZfyrLkS6ET+/qjsthdjVCMki0LgOAgU0GGrqhLwS2lPESOjARuA847gA0VVVrAq8BDYpuulfTtEVFLd5CTdOeKfq8NUB/4CmgiaqqK4gdCPk58BhwEGgONFNVdSZQH0gBntc0bWJJikyWFi3ANj1ifDe4U/2E6fzcsLeQ575Zj08sZBAqgE/3JVSXgYTEzW1u9qY70p8o56VeBoaqqprxp9ufB8ZrmtYZuAJ44zTXeRDYpGlae03T7i+6rSNwj6ZpzYr+PVzTtLOATsBIVVVLNAqfTEFLusv+xJ29mvgUi+9/cKwJCzczf/0+sW+tUC5+3c+Ib0ckTJcBQPe63fHYPXuA78tzHU3T8oGpwMg/3dUHeKmohfopkK6qqqeUl1+qadqxre2RqqquBH4i1rJtWpKLJFXQAj+mOGyrrzirXsK0aiG2kGHbAT/hiOivFUrPH/bzxE9PsHLfSrNLKTEJifs731+Y5kj7BxVzXM1zwM1A6jG3ycA5RS3U9pqm1dU0rZBYd8Ox2ZdyiusenaOvqmovYuF9rqZp7YDlp3nscYUklfQU+6i/91X9DlvivLSgHmXYm0vEXghCqfnDfj7Z+AmzNs0yu5RS6duwLzVdNbcDFXJcjaZpB4APiIXtEXOBu4/8Q1XV9kUfbiXWJYCqqh2BRkW3FwBpp3iaDOCgpmk+VVWbA+eUtL7ESaOSW2y3ycuu7lw/oZqHewuC3DBpKf4EGMgTrCGoB1l3YB3//fm/ZpdSKoqs8PfOf/d6HJ4RVOzhi88Cx84+GAl0UlV1laqqa4Hbi27/GMhUVfU34C5gPYCmaXnAIlVV16iq+vRJrv8loKiquo7YwNlPJS1MMoyEepddUp0O+kILznnyW3dQT6i8ZVDHujx+WWvcjqSZECLEQSQaYb9/P4M+HUR+KN/sckrl2ubXRu/ucPeiNEdaD7NrqSzJ2KIFWGaTpB+vO+eMxEpZYMavO5m+dLtYzCCcUiAS4Na5tyZcyLoVN3d3uDuY5ki7+/SfnTySNWhJd9lH33N+06DLbjO7lFJ7/PO1/Lz1oJiJIJxUQA9w3/z72JJf1qmn5rmp9U26hDQHSJyRuwqQtEFL7D/yu+HdGyVcWkUNuHXKMlZuPyz6bIXj+HU/f1/4dxbvWmx2KaWWlZLFDa1u0D0Oz2iza6lsyRy0pLvs94zo3SSck+40u5RSC0Wi3PDWUtbuzicgDncUiIXswz88zLzt88wupUzubH9nwDCMScRG/auUpA5aYJOE9OIjA1r5zC6kLIJ6lOveWML63AIRtlWcYRi8teYtvvrjK7NLKZP6afUZ2GRgxG13/9vsWsyQ7EGLy2Eb26NZTd/ZjTLNLqVM/OEIV0/4id925YtuhKoq7EdaN5sbWl5Py6yWZldTJqPOGuWTJOm/wH6zazFD0gct4E11Knf+94q2XqsfTV4cfzjCkNd/YsX2Q2KArKoJ+2DGrfDBMFJ/epVJF75Ji8wWZldVKi0zW9KtbreQ0+ZM2o29T6cqBC3AR1kex2/DEnC61xFBPcoNk5aydMsBdLFUt2oI+eDDG2Fd0W5c3z1O6pKJTOo7ieaZzU0traRsko0nuj/hdciO+zlmOWtVU1WC1khLsQ+/v68azEpN3D0JQ5Eo6/cUGLZoCMJ+s8sR4iUSAt8BmHwJrP9Tn+y3j5K69A3jrb6TaFa92ckfbyG3tLlFr5Vaa4VNtr1pdi1mqipBC/AbMOlfA1ombEINO6cBt5yTI0lv9oHZ98TeVgrJJeSD/Rvh1XNh168n/RTpm39LqT+/ZUy5aLKlw7ZZ9Wbc3ObmoMfhuZaKXWqbcKpS0JLqVB7s0yLn8Pktss0updR6q9mMvbgJ0gfDYM9qWPV+rMXjOxBrAQmJL+SFDV/B672gYM8pP1X6+mEp9ZepxuSLJnNmtTMrp75SUGSFZ3o+43XIjpHAdrPrMVuVClqgMNWpXP2/we391dx2s2spsRa103hzSEv4/G8Gm777/zt2/hpr+eRtEq3bRBf2wYJxsT5ZvWQnMklf/UPy/DrNmHrRFJpUaxLf+krp9ra3h2u6av5sk21vmV2LFVS1oAVYqNikSU8NapsQXQg56U4+/WtHQ/rx+Yi08t0Tp00U7IGJvWD93FiLSEgs0QgEC+H9YbDo+VI/XPryQSl1xXRj6kVTaZzROA4Fll6LzBZc3+r6oMfhGUoV7zI4oioGLalO5f7zmtbY379tbbNLOSW3Q+abuztHld9nRqUF44rftEEPwIc3wPynYi2jqJhvmxBCXji0DSb2hI3flPky8hf3S56VHxhT+02lUXqj0z8gjuyynWd7Put12px3ALtMLcZCqmTQAv5Up3Llfwa18df0WHd57td3d4l49v5qSLNHlmxnnB9fgIm9IW+D5Vq3u3fvZtiwYVx88cVccsklTJkyBYDnnnuOAQMGcOmllzJ8+HByc3NP+vinn36a/v37079/f+bMmXP0dsMwGD9+PH379qVfv35MnToVgK+++opLLrmEIUOGcPDgQQC2bdvGvffeG+dXWgJGNPYLcelEeLkz5G0s9yXlOX+T0lZ/Yrx98VQapjcsf41ldFf7u0LVU6r/KEvyO6YVYUHJuh9tifhDkXHL/jhw17A3l7rNruXPZt7WOdLOvU+S3jhfLvVULtkG3UfBeaPA5oz922R79+5l3759tGrVisLCQq644gpefvllatWqhccTO8Zp6tSpbNy4kbFjxx732Pnz5zNlyhRef/11QqEQw4YNY8qUKXg8Hj7++GOWLFnCU089hSzL5OXlkZWVxbBhw5g4cSJz584lPz+fYcOGMWrUKEaOHEnDhg1N+AoUCXmhcG/sHcjuit/AKjrgRSO/1UDpui+u44/8Pyr8+qfSukZrJvWdVOBSXE2Bk//GrKKqaosWAJfD9nCHBtV3Xn+utRYyvHB1W6Ndli5LUwaUPmQh1nWw8GlLtW6zs7Np1aoVAB6Ph8aNG5Obm3s0ZAH8fj+SdGI39MaNG+nUqROKouB2u1FVlYULFwLw3nvvMWLECGQ59q2clRU7lFSSJEKhEIFAAEVRWLZsGTVq1DAvZP/cio1DyALIs++W0td+Zkzr9zb10+rH5TlOxmlz8mzPZ70uxXUrImRPUKWDFgh5nMrFD/Zr7mtfv5rZtQDwtwubMaB5uiS9dbGEL698F9v3O7zaFX4Yb6m+2x07drBu3TratWsHwPjx4+nZsyezZ8/mnnvuOeHzmzdvzvfff4/f7+fAgQMsWbKEPXti05+2b9/OnDlzGDRoELfccgtbt24F4LbbbuOmm25i3rx59O/fn1deeYU777yz0l7jcUJeOPgHTLoIvnkEIuG4Pp386QgpTfsy+s7F71AvrV5cn+uI+866L5TuSJ9P7Nwu4U+qdNfBMS7NKwy+e8H4he4DXvPmpF7VqR7jBp6JNLl/sZPVy6xmc7h8AtQ4ExylPXG54ni9XoYNG8btt9/OhRdeeNx9EyZMIBgMMnLkn0+NhldffZUvv/ySzMxMMjMzadOmDTfeeCMdOnTg7rvvZvjw4cydO5fJkyfz7rvvHvfYmTNncujQIdq3b8+kSZNIT09nzJgxuFyuuL5W9CAYEVj8Cix4Ku4B+2eRQRONw00vkIbOGcqOwh1xe54BjQcY/zznn7luu7s1UM7WQXKq6i3aI2a5HLYJE647y2vWvjPdmmQxbmBTpA9vrPiQhVjrdmLP2DzNA1tiU4oqWTgcZuTIkQwYMOCEkAUYMGAAc+fOPelj77jjDmbNmsVbb8WmZTZqFBtdz8nJ4YILLgDgggsuQNO04x7n9/uZMWMGQ4cO5cUXX+Spp57irLPOYvbs2RX50o4XCceWSK/6AJ5vD989VukhC2Cb8VcpY+N30Xcunkad1DpxeY62Ndry8LkP+9x2dx9EyBZLBG0Rt0P5e/PaaWv+dqFa6T8RTbM9TL2+jcGXDxlsOHnQVJgNX8OLHeDz+2KDMqHKCVzDMBgzZgyNGzfmpptuOnr7kbf6AN9++y2NG584FzQSiRydOfD777+jaRrdunUDoE+fPixZsgSApUuXntAH++abb3L99ddjt9sJBAJIkoQkSfj9cZhGHY3Eumg2zI112Xx6FxSa211p+/hmOWPTgui7l7xj1E6t2OmMOe4cXunzit+luK4htsRdKIboOjheji+krx3xzvLMedreSnnCTLeDxaPPiTp+mYj07djK/cVns0On4dD7nyAr4Ijf5Itly5YxdOhQmjVrdnTgatSoUXz00Uds2bIFSZKoW7cujz76KDk5OaxevZrp06fzxBNPEAwGufzyy4HYQNqjjz5KixaxrQLz8/MZPXo0u3fvxu128+ijj9K8eWxnq9zcXB5++GEmTpwIwBdffMFLL71EWloar7zyCpmZFbhHccgLu1fBlw/EbaCrPPSrpkYPNewqXTtniLTHe+rlvSXhUlxMv2S6t25a3cedNudTFVBiUhNBe6JuhQH96/4vfu/amhffZa0ORebn+7tG0/+Ya0gzbjFvDpbDA13vjv0xDHCa14ebUKJ6rB/24Fb44gHY+r3ZFZ2SfvU70YNndJGu/fxaKddX9pa2hMTzf3nef3ats2en2lOvQaz+Oi0RtCcRjkRvzSsMPXfJC9+78+I4OLbgvnMiDfy/S9LUgTJRC2zobXdBq0HQ/T5IrwNKiiXm4FpOyAuSHNsndvHLsHuF2RWVmH7Nu9EDDTpLQz4fUuawvbP9neFhLYat8zg8XYBAxVaYnETQFsMfijy1Nc971+WvLEoNhCt+mu37N58VObtaviy93luqrH7SUqnTEbreBerFsVZuHLsVEoIRjQVssDC2Am/FuxA4ZHZVZaIPmR7Nq9tBGjJnqLTXV7ousgvPuNB4rNtjeW67uw1Q/j6IKkIEbfGkwqA+fdnWA/2HT/7ZHa3AL9N/r2htDG6egjShu0Rh5fQFl5mrOnS8Hs4dAXZ3rNUrK2ZXVXnCvljr9Y8fYdELsGV+7BdPgtOHfhTdX6eNdO3n10r7/SU7xqtFZgumXDTF57K7ugPL41thchFBe2qOgkB43qcrd3Uc88malIq44IheTRjdqw7S670rZI17pZEkaHgetLwMWg6Mha6sgGLdvSLKLJAf6zbJLdr3d91nkL/T7KoqXPi6jyP7a7WSr/38WikvcOqZWTVcNfh44Me+as5q18uS/HEllZg0RNCeXoY3qP/y4ncbznhtweZyNeUubVeH565Qkd6+FLYvraj6zJHdhkRYrQAADShJREFUEppfDG0GQ/VGsXmiiTqIFtVjJxvICmz6Dn6bEdtNK3DY7MriLjxsZmRfjioP+XxIsWHrUlxM6zfNWz+9/niX4nq4kktMCiJoS6aeL6Qv/8eM1VkzV+wq05KGzg2r88Hw9kgzboXfP6vo+szlyYZmF8VCt16n2FvraAQcqdYcTNMDsdkCdjd498Hvn8PaWbBtMZYYlKxk4es/jeyt2UQeMmeodCBw4Lj7XIqLNy9809e4WuOPU+2pNyBmGJSJCNqSa+UL6T888NGqjNmrdpcqbBtmufn27rMNed6jhrRkQvIvEqneEGq3j4XuGV0hu4V54Xs0VF3g3Q+7lsMfi2DXCtizCoIFlVeLhYVv/Dyam3WGNOTzodLBYGxxiNPm5PULX/c1q95sdqo9dQhgqc2XEokI2tJp7Qvp3//9o1UZn5UwbNNTFJbef27UuXKqIc0dY8HmXSU5Er51O0INFTLqQmrN2GCbJMcC0YjGPrY5Ym/jiwtkIxr7o4cgWrSQT7bH+otDXvDlQeEeOLQDdi8XoVpC4Zu+iO6pXk8aMmeo5Av7mHDBBF+LrBZfptpTrwKssSNRghJBW3qt/SH9h9Efrkr/fPWpw1aRYen93SLVdy9A+vAGWzKMVseFwwNpOZBWGzw5kFYLFFcsaG32WPBKtlio6sHY2/toJDa9qmA3FOTG/vbuq5Jv/StSaPjcyJ5qteRd3t2B1jVaf+uxey4HxBe1nETQlk0bX0j//v7ThO03I7tEmkS2SNLki2VxUq2QEBQnoVHrIiHFsdzjSOsKVP5uOEko+fsL42O126H0eHpw2/yL29Q+6W+qqTd2jDZJyZelaYNEyAqJwe6GYTN9DptjjgjZiiWCtuxWuR1Kj2cGt82/vEPd48L2sYEtjfPq22Vp8iUSwXyz6hOEknOmwY2f+6jVdjbOtMsRIVuhRNCWzyq3Q+n6xOWt8/7ao7EOcMt5jbjurJqSNKU/5ItDQIUE4KoOw7/yUqPZdJyeIYiBrwon+mgrRn1vUP9+8aa8uuefmaZI7w6GrT+YXZMgnF5Gfbh+lpe0WpNwpN6DmCcbFyJoK05mKOj/2b7vtwbS5IsV9KDZ9QjCqTU4F4ZM96O4HkFxPo0I2bgRQVuxUggWvM+Bzefz9uWp5T5cURDipeMNUfo95cPuvhL4yuxykp0I2oonE/I+RSB/BFP6uxNq4xgh+ckKXPx0gDZX7cPp6QOsN7ukqkAEbbxEwsPRAy/x3jUu0V8rWII7E66d7iW75TKcaZcCyb9rjkWIoI2vvxDyzWThOBeLnlfEyjDBNNktYdgnPpxpE3GkjkbMLKhUImjj7wyC+TPZvbopH92YavmNvoXk0/wSGPS6D8V5O7LyttnlVEUiaCuHQsj3GJHQPXw03MWmb82uR6gqej4YptvIfByp/YCfzS6nqhJBW7l6EfJ+zC+TPXzzbwcRsfhGiJO02nD5BC91O27GmdYX2G12SVWZCNrKV4NA/v+1d/dBVtV1HMff59yn3bt3WWCBIHkQEn+COeyIEAqKhuJoEmaipk3PzKQmmDFlWamNMxqEhuaQm4lZKVAzpeggKJYGPmWIiyk/xJTpAYxd9/k+7H3qj3MZV0IR4XD23v28Zu7cvb977/l9787s557z23N+v5W0/2saKy+tofWNoOuRSjPpkiLn/iSNG7qVSPxGdDlt4BS0wXDIZRZQyN3Mmqur2Lr6Q63aIPIuiY/A+cuTjJq6m1jthWgBxT5DQRusBjJdD7F97RDWLKympzvoeqRcnTCvyHm3pnHCtxON/xDQlHF9iII2eDVkOhvJdM7lwStreP2JoOuRclIzFObemWTM9D3EEhcCLwRdkvw/BW3fMYee7l/w5sYEj3yrhvZ/Bl2P9HXHfwbmLEvhhpcTrbkOSAddkuyfgrZvqSKb/i7FwiKevj3Cxtsi5PS3I/uI18On70gydmYLscQ84LmgS5L3p6Dtm8aQ7lhONjWThxfGsWuDrkf6gnAVTLsiz2mLskAj0ZprgVTQZcmBKWj7trPIdN3DfzYPYs3CGt7+R9D1SBAcFxouLXLWj1K44aeoqrsasEGXJR+cgrbvi5LLXEMx/wOeawzz5I+jZJNB1yRHyvjZcO6SbqoHb6dqwJXAM0GXJAdPQVs+jiLdcQeF7Nms/36cptVaWruSHXUinLOkm6GmhVjtVcAaNDF32VLQlp9TSbUtoZA7gScXV/PifQ5ZDdNVjMHjYPZNScadkSEc+w5uaAWgb9Qyp6AtX1NJt98Ezgyevj3K840h0ppetGzVjoCZ384w6XM5HHcx4dhSQFewVAgFbfmbSLrjBtzQHP76S5dn7ohqKsYyMmoqnLIwyTGzHAr5e4klrgf2BF2WHF4K2soxhkzXdbihz9O0yuUvt8Zo2xl0TbI/4RgcfwHMuKaLASM6iVQvxg2vQCseVCwFbeUZRja5CJwrsGsdNi2Ls2tL0DUJeMMDU+dnmTI/R7HwN6oH3gw8ChSCLk38paCtXHXkMt8gn11A6u04L6yI07TKpePfQdfV/4z6BExf2M3HZrkUcr8hlliKzoPtVxS0lc8BppPp/BpuZB5vvZznhXtqefUhyHQGXVvlSgyD486DaVd0Uju8k0h8cekMgo6gS5MjT0Hbv8SAT5Fqu5xw7FR2PJ5j86+8GcMKWqvvkA0cDcfNKTLp4k6GmgjZ9HqqB94FrEPDA/2agrb/qqdYuIh0x5U4zjiaVoXY8kCUXS+i1XoPwpDxMGFunkmXdFM30qWQfZDYgPuBDUAm6PKkb1DQCsB4cukvkuv5Eo5Tz5sbc2xfl+CNJ9H8CvsxYhJMnJvjhItSxAfnKBZ/RyzxALARXVwg+6GglX2NAj5Jun0ObngW2VSE159w2PFYnDeegs7dQdd3ZDkuDJsAI6fAmBlJxp1eJFLViRt+gEj1KryVZTUsIO9LQSvvxwGOBWaRap1LuHo6yeYCr62PsmNDjJ2bINUadI2HV7weRp4Eo6blGXtaF8M/Xk2upxmKm6iq24C31/oKmndADoKCVg5GCJhEIX8m6fbziSZOJJcq0PxaD7tequK/r8TYsw32bIPu5qBrPbBowhtjPWoyHD2jm9EnF6keFKanq4lY7WOEopuA54GWoEuV8qaglUPhACOBicAE0u2TKeQbiMbHUciHaHk9ze6tUd7aWs0eCy07INnCEVuEsqrOOxOgbpR3P3hslvpjUgw6GmpHRAlFQ2S7d4Gzkaq6P+FNQbgN0CkYclgpaMUPDjAMmABMJNPVQD5zIuHYWEKxBI4bJpvMkOnMkW4vkGqFZItLd3OEZHOMVKtDqg3SbVAsgBMCNwRu2BszdUPeagOROETjEE3kidXmiA3IkRiWZ+AYqB1ehRsq0pN8i2J+J6HodmK124CdwJul+z1oCECOAAWtBCEGDAQGA4PedSsWB5FNDSefGUaxUI83XJHzbk4OyIOTw3FShCJthGNtuOEuvJmuuvEO8/eGaSsKUukDFLQiIj5zgy5ARKTSKWhFRHymoBUR8ZmCVkTEZwpaERGfKWhFRHymoBUR8ZmCVsqWMaZojFna6/EiY8wNPvTzvX0eP324+5DKpqCVcpYBLjDGDPG5n3cFrbX2FJ/7kwoTDroAkUOQAxqBbwLX9X7CGDMU+DkwutR0tbV2U6n9fuCjeJPInAVMttY2G2P+iDcfbxWwzFrbaIy5Bag2xmwB/m6tvcwY02WtTRhjVgK/ttY+UurzXuBh4A/ALcDpeJcb32mtvcu334L0edqjlXJ3J3CZMaZun/ZlwG3W2inAZ4G7S+3XA09Ya48Hfs87QQzwFWvtZOAkYIExpt5aey2QstY2WGsv26ePVcBFAMaYKDALeAT4KtBe6nsKMN8YM/YwfV4pQwpaKWvW2g7gPmDBPk+dCfystCf6EDDAGJMAZgArS+99FG/imb0WGGNeAp7F27Mdf4Du1wJnGGNiwDnAU9baFDAb+EKp7+eA+g+wLalgGjqQSvBTYDOwolebC0yz1qZ7v9AYs98NGGNOxwvnk621SWPMn/GGEN6TtTZdet3ZwMWUAhxvmsirrLXrDvaDSGXSHq2UPWvt28BqvEP2vdYDV+19YIxpKP24iXcO92fjTc8IUAe0lkL2OGBar21ljTGR9+h+FfBl4FTg0VLbOuDyve8xxhxrjKn5kB9PKoCCVirFUqD32QcLgJOMMU3GmFeAr5fabwRmG2NeBuYBu4FOvJAMG2NexftH1rO9ttUINBljfrufftcDM4HHrbU9pba78dYV21zq5y509NivaT5a6VdK46l5a23OGHMysNxa23Cg94kcCn3LSn8zGlhtjHGBHmB+wPVIP6A9WhERn2mMVkTEZwpaERGfKWhFRHymoBUR8ZmCVkTEZwpaERGfKWhFRHymoBUR8ZmCVkTEZwpaERGfKWhFRHymoBUR8ZmCVkTEZwpaERGfKWhFRHymoBUR8ZmCVkTEZwpaERGfKWhFRHymoBUR8dn/AO51bUn8aPE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208958" y="1302890"/>
            <a:ext cx="3047950" cy="2974235"/>
          </a:xfrm>
          <a:prstGeom prst="rect">
            <a:avLst/>
          </a:prstGeom>
        </p:spPr>
      </p:pic>
      <p:pic>
        <p:nvPicPr>
          <p:cNvPr id="13" name="Picture 12"/>
          <p:cNvPicPr>
            <a:picLocks noChangeAspect="1"/>
          </p:cNvPicPr>
          <p:nvPr/>
        </p:nvPicPr>
        <p:blipFill>
          <a:blip r:embed="rId3"/>
          <a:stretch>
            <a:fillRect/>
          </a:stretch>
        </p:blipFill>
        <p:spPr>
          <a:xfrm>
            <a:off x="4029553" y="1302890"/>
            <a:ext cx="3448349" cy="2761961"/>
          </a:xfrm>
          <a:prstGeom prst="rect">
            <a:avLst/>
          </a:prstGeom>
        </p:spPr>
      </p:pic>
    </p:spTree>
    <p:extLst>
      <p:ext uri="{BB962C8B-B14F-4D97-AF65-F5344CB8AC3E}">
        <p14:creationId xmlns:p14="http://schemas.microsoft.com/office/powerpoint/2010/main" val="712947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2194"/>
            <a:ext cx="8143931" cy="657546"/>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Plotting sentiment polarity scores of user reviews for paid and free apps</a:t>
            </a:r>
          </a:p>
        </p:txBody>
      </p:sp>
      <p:sp>
        <p:nvSpPr>
          <p:cNvPr id="3" name="Text Placeholder 2"/>
          <p:cNvSpPr>
            <a:spLocks noGrp="1"/>
          </p:cNvSpPr>
          <p:nvPr>
            <p:ph type="body" idx="1"/>
          </p:nvPr>
        </p:nvSpPr>
        <p:spPr>
          <a:xfrm>
            <a:off x="311700" y="1152474"/>
            <a:ext cx="8520600" cy="3840765"/>
          </a:xfrm>
        </p:spPr>
        <p:txBody>
          <a:bodyPr/>
          <a:lstStyle/>
          <a:p>
            <a:pPr marL="0" indent="0">
              <a:lnSpc>
                <a:spcPct val="100000"/>
              </a:lnSpc>
              <a:buClr>
                <a:schemeClr val="dk1"/>
              </a:buClr>
              <a:buSzPts val="2800"/>
              <a:buNone/>
            </a:pPr>
            <a:r>
              <a:rPr lang="en-US" sz="2000" b="1" dirty="0" smtClean="0">
                <a:solidFill>
                  <a:srgbClr val="134F5C"/>
                </a:solidFill>
                <a:latin typeface="Montserrat"/>
                <a:ea typeface="Montserrat"/>
                <a:cs typeface="Montserrat"/>
              </a:rPr>
              <a:t>  </a:t>
            </a:r>
            <a:endParaRPr lang="en-US" sz="20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stretch>
            <a:fillRect/>
          </a:stretch>
        </p:blipFill>
        <p:spPr>
          <a:xfrm>
            <a:off x="3974654" y="872500"/>
            <a:ext cx="5057775" cy="3925531"/>
          </a:xfrm>
          <a:prstGeom prst="rect">
            <a:avLst/>
          </a:prstGeom>
        </p:spPr>
      </p:pic>
      <p:sp>
        <p:nvSpPr>
          <p:cNvPr id="5" name="Rectangle 4"/>
          <p:cNvSpPr/>
          <p:nvPr/>
        </p:nvSpPr>
        <p:spPr>
          <a:xfrm>
            <a:off x="234860" y="1152473"/>
            <a:ext cx="3739794" cy="384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Montserrat"/>
                <a:ea typeface="Montserrat"/>
                <a:cs typeface="Montserrat"/>
              </a:rPr>
              <a:t>From </a:t>
            </a:r>
            <a:r>
              <a:rPr lang="en-US" b="1" dirty="0">
                <a:solidFill>
                  <a:schemeClr val="tx1"/>
                </a:solidFill>
                <a:latin typeface="Montserrat"/>
                <a:ea typeface="Montserrat"/>
                <a:cs typeface="Montserrat"/>
              </a:rPr>
              <a:t>these </a:t>
            </a:r>
            <a:r>
              <a:rPr lang="en-US" b="1" dirty="0">
                <a:solidFill>
                  <a:schemeClr val="tx1"/>
                </a:solidFill>
                <a:latin typeface="Montserrat"/>
                <a:ea typeface="Montserrat"/>
                <a:cs typeface="Montserrat"/>
              </a:rPr>
              <a:t>two univariate and bivariate plots on sentiment polarity vs type, we can observe that users gave more positive sentiments, for paid apps, while looking at the outliers of box plot we can say that they were more harsh while giving reviews for free apps. It means paid apps have high quality than of free apps in general. Also, it can be inferred that neutral sentiments are less for paid ones </a:t>
            </a:r>
            <a:r>
              <a:rPr lang="en-US" b="1" dirty="0">
                <a:solidFill>
                  <a:schemeClr val="tx1"/>
                </a:solidFill>
                <a:latin typeface="Montserrat"/>
                <a:ea typeface="Montserrat"/>
                <a:cs typeface="Montserrat"/>
              </a:rPr>
              <a:t>i.e. </a:t>
            </a:r>
            <a:r>
              <a:rPr lang="en-US" b="1" dirty="0">
                <a:solidFill>
                  <a:schemeClr val="tx1"/>
                </a:solidFill>
                <a:latin typeface="Montserrat"/>
                <a:ea typeface="Montserrat"/>
                <a:cs typeface="Montserrat"/>
              </a:rPr>
              <a:t>users are true to reviews once they have paid for it</a:t>
            </a:r>
          </a:p>
        </p:txBody>
      </p:sp>
    </p:spTree>
    <p:extLst>
      <p:ext uri="{BB962C8B-B14F-4D97-AF65-F5344CB8AC3E}">
        <p14:creationId xmlns:p14="http://schemas.microsoft.com/office/powerpoint/2010/main" val="826995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8600"/>
            <a:ext cx="8520600" cy="789125"/>
          </a:xfrm>
        </p:spPr>
        <p:txBody>
          <a:bodyPr/>
          <a:lstStyle/>
          <a:p>
            <a:r>
              <a:rPr lang="en-US" b="1" dirty="0"/>
              <a:t>Problem Comprehension</a:t>
            </a:r>
            <a:endParaRPr lang="en-US" dirty="0"/>
          </a:p>
        </p:txBody>
      </p:sp>
      <p:sp>
        <p:nvSpPr>
          <p:cNvPr id="3" name="Text Placeholder 2"/>
          <p:cNvSpPr>
            <a:spLocks noGrp="1"/>
          </p:cNvSpPr>
          <p:nvPr>
            <p:ph type="body" idx="1"/>
          </p:nvPr>
        </p:nvSpPr>
        <p:spPr>
          <a:xfrm>
            <a:off x="311700" y="1017725"/>
            <a:ext cx="8520600" cy="3780306"/>
          </a:xfrm>
        </p:spPr>
        <p:txBody>
          <a:bodyPr/>
          <a:lstStyle/>
          <a:p>
            <a:pPr marL="114300" indent="0">
              <a:buClr>
                <a:schemeClr val="tx1"/>
              </a:buClr>
              <a:buNone/>
            </a:pPr>
            <a:r>
              <a:rPr lang="en-US" sz="1600" b="1" dirty="0" smtClean="0">
                <a:solidFill>
                  <a:schemeClr val="lt1"/>
                </a:solidFill>
                <a:latin typeface="Montserrat"/>
                <a:ea typeface="Montserrat"/>
                <a:cs typeface="Montserrat"/>
              </a:rPr>
              <a:t>Discussion </a:t>
            </a:r>
            <a:r>
              <a:rPr lang="en-US" sz="1600" b="1" dirty="0">
                <a:solidFill>
                  <a:schemeClr val="lt1"/>
                </a:solidFill>
                <a:latin typeface="Montserrat"/>
                <a:ea typeface="Montserrat"/>
                <a:cs typeface="Montserrat"/>
              </a:rPr>
              <a:t>of Google play store dataset will involve various steps such as</a:t>
            </a:r>
            <a:r>
              <a:rPr lang="en-US" sz="1600" b="1" dirty="0" smtClean="0">
                <a:solidFill>
                  <a:schemeClr val="lt1"/>
                </a:solidFill>
                <a:latin typeface="Montserrat"/>
                <a:ea typeface="Montserrat"/>
                <a:cs typeface="Montserrat"/>
              </a:rPr>
              <a:t>:</a:t>
            </a:r>
          </a:p>
          <a:p>
            <a:pPr marL="114300" indent="0">
              <a:buClr>
                <a:schemeClr val="tx1"/>
              </a:buClr>
              <a:buNone/>
            </a:pPr>
            <a:endParaRPr lang="en-US" sz="1600" b="1" dirty="0">
              <a:solidFill>
                <a:schemeClr val="lt1"/>
              </a:solidFill>
              <a:latin typeface="Montserrat"/>
              <a:ea typeface="Montserrat"/>
              <a:cs typeface="Montserrat"/>
            </a:endParaRPr>
          </a:p>
          <a:p>
            <a:pPr>
              <a:buClr>
                <a:srgbClr val="C00000"/>
              </a:buClr>
            </a:pPr>
            <a:r>
              <a:rPr lang="en-US" sz="1600" b="1" dirty="0">
                <a:solidFill>
                  <a:schemeClr val="lt1"/>
                </a:solidFill>
                <a:latin typeface="Montserrat"/>
                <a:ea typeface="Montserrat"/>
                <a:cs typeface="Montserrat"/>
              </a:rPr>
              <a:t> </a:t>
            </a:r>
            <a:r>
              <a:rPr lang="en-US" sz="1600" dirty="0" smtClean="0">
                <a:solidFill>
                  <a:schemeClr val="lt1"/>
                </a:solidFill>
                <a:latin typeface="Montserrat"/>
                <a:ea typeface="Montserrat"/>
                <a:cs typeface="Montserrat"/>
              </a:rPr>
              <a:t>Loading the </a:t>
            </a:r>
            <a:r>
              <a:rPr lang="en-US" sz="1600" dirty="0">
                <a:solidFill>
                  <a:schemeClr val="lt1"/>
                </a:solidFill>
                <a:latin typeface="Montserrat"/>
                <a:ea typeface="Montserrat"/>
                <a:cs typeface="Montserrat"/>
              </a:rPr>
              <a:t>data into data </a:t>
            </a:r>
            <a:r>
              <a:rPr lang="en-US" sz="1600" dirty="0" smtClean="0">
                <a:solidFill>
                  <a:schemeClr val="lt1"/>
                </a:solidFill>
                <a:latin typeface="Montserrat"/>
                <a:ea typeface="Montserrat"/>
                <a:cs typeface="Montserrat"/>
              </a:rPr>
              <a:t>frame.</a:t>
            </a:r>
          </a:p>
          <a:p>
            <a:pPr marL="114300" indent="0">
              <a:buClr>
                <a:srgbClr val="C00000"/>
              </a:buClr>
              <a:buNone/>
            </a:pPr>
            <a:endParaRPr lang="en-US" sz="1600" dirty="0" smtClean="0">
              <a:solidFill>
                <a:schemeClr val="lt1"/>
              </a:solidFill>
              <a:latin typeface="Montserrat"/>
              <a:ea typeface="Montserrat"/>
              <a:cs typeface="Montserrat"/>
            </a:endParaRPr>
          </a:p>
          <a:p>
            <a:pPr>
              <a:buClr>
                <a:srgbClr val="C00000"/>
              </a:buClr>
            </a:pPr>
            <a:r>
              <a:rPr lang="en-US" sz="1600" dirty="0" smtClean="0">
                <a:solidFill>
                  <a:schemeClr val="lt1"/>
                </a:solidFill>
                <a:latin typeface="Montserrat"/>
                <a:ea typeface="Montserrat"/>
                <a:cs typeface="Montserrat"/>
              </a:rPr>
              <a:t> Cleaning the data.</a:t>
            </a:r>
          </a:p>
          <a:p>
            <a:pPr marL="114300" indent="0">
              <a:buClr>
                <a:srgbClr val="C00000"/>
              </a:buClr>
              <a:buNone/>
            </a:pPr>
            <a:endParaRPr lang="en-US" sz="1600" dirty="0">
              <a:solidFill>
                <a:schemeClr val="lt1"/>
              </a:solidFill>
              <a:latin typeface="Montserrat"/>
              <a:ea typeface="Montserrat"/>
              <a:cs typeface="Montserrat"/>
            </a:endParaRPr>
          </a:p>
          <a:p>
            <a:pPr>
              <a:buClr>
                <a:srgbClr val="C00000"/>
              </a:buClr>
            </a:pPr>
            <a:r>
              <a:rPr lang="en-US" sz="1600" dirty="0" smtClean="0">
                <a:solidFill>
                  <a:schemeClr val="lt1"/>
                </a:solidFill>
                <a:latin typeface="Montserrat"/>
                <a:ea typeface="Montserrat"/>
                <a:cs typeface="Montserrat"/>
              </a:rPr>
              <a:t>extracting </a:t>
            </a:r>
            <a:r>
              <a:rPr lang="en-US" sz="1600" dirty="0">
                <a:solidFill>
                  <a:schemeClr val="lt1"/>
                </a:solidFill>
                <a:latin typeface="Montserrat"/>
                <a:ea typeface="Montserrat"/>
                <a:cs typeface="Montserrat"/>
              </a:rPr>
              <a:t>statistics from the </a:t>
            </a:r>
            <a:r>
              <a:rPr lang="en-US" sz="1600" dirty="0" smtClean="0">
                <a:solidFill>
                  <a:schemeClr val="lt1"/>
                </a:solidFill>
                <a:latin typeface="Montserrat"/>
                <a:ea typeface="Montserrat"/>
                <a:cs typeface="Montserrat"/>
              </a:rPr>
              <a:t>dataset.</a:t>
            </a:r>
          </a:p>
          <a:p>
            <a:pPr marL="114300" indent="0">
              <a:buClr>
                <a:srgbClr val="C00000"/>
              </a:buClr>
              <a:buNone/>
            </a:pPr>
            <a:endParaRPr lang="en-US" sz="1600" dirty="0" smtClean="0">
              <a:solidFill>
                <a:schemeClr val="lt1"/>
              </a:solidFill>
              <a:latin typeface="Montserrat"/>
              <a:ea typeface="Montserrat"/>
              <a:cs typeface="Montserrat"/>
            </a:endParaRPr>
          </a:p>
          <a:p>
            <a:pPr>
              <a:buClr>
                <a:srgbClr val="C00000"/>
              </a:buClr>
            </a:pPr>
            <a:r>
              <a:rPr lang="en-US" sz="1600" dirty="0">
                <a:solidFill>
                  <a:schemeClr val="lt1"/>
                </a:solidFill>
                <a:latin typeface="Montserrat"/>
                <a:ea typeface="Montserrat"/>
                <a:cs typeface="Montserrat"/>
              </a:rPr>
              <a:t>exploratory analysis and </a:t>
            </a:r>
            <a:r>
              <a:rPr lang="en-US" sz="1600" dirty="0" smtClean="0">
                <a:solidFill>
                  <a:schemeClr val="lt1"/>
                </a:solidFill>
                <a:latin typeface="Montserrat"/>
                <a:ea typeface="Montserrat"/>
                <a:cs typeface="Montserrat"/>
              </a:rPr>
              <a:t>visualizations.</a:t>
            </a:r>
          </a:p>
          <a:p>
            <a:pPr marL="114300" indent="0">
              <a:buClr>
                <a:srgbClr val="C00000"/>
              </a:buClr>
              <a:buNone/>
            </a:pPr>
            <a:endParaRPr lang="en-US" sz="1600" dirty="0" smtClean="0">
              <a:solidFill>
                <a:schemeClr val="lt1"/>
              </a:solidFill>
              <a:latin typeface="Montserrat"/>
              <a:ea typeface="Montserrat"/>
              <a:cs typeface="Montserrat"/>
            </a:endParaRPr>
          </a:p>
          <a:p>
            <a:pPr>
              <a:buClr>
                <a:srgbClr val="C00000"/>
              </a:buClr>
            </a:pPr>
            <a:r>
              <a:rPr lang="en-US" sz="1600" dirty="0">
                <a:solidFill>
                  <a:schemeClr val="lt1"/>
                </a:solidFill>
                <a:latin typeface="Montserrat"/>
                <a:ea typeface="Montserrat"/>
                <a:cs typeface="Montserrat"/>
              </a:rPr>
              <a:t>questions that can be asked from the </a:t>
            </a:r>
            <a:r>
              <a:rPr lang="en-US" sz="1600" dirty="0" smtClean="0">
                <a:solidFill>
                  <a:schemeClr val="lt1"/>
                </a:solidFill>
                <a:latin typeface="Montserrat"/>
                <a:ea typeface="Montserrat"/>
                <a:cs typeface="Montserrat"/>
              </a:rPr>
              <a:t>dataset.</a:t>
            </a:r>
          </a:p>
          <a:p>
            <a:pPr marL="114300" indent="0">
              <a:buClr>
                <a:srgbClr val="C00000"/>
              </a:buClr>
              <a:buNone/>
            </a:pPr>
            <a:endParaRPr lang="en-US" sz="1600" dirty="0" smtClean="0">
              <a:solidFill>
                <a:schemeClr val="lt1"/>
              </a:solidFill>
              <a:latin typeface="Montserrat"/>
              <a:ea typeface="Montserrat"/>
              <a:cs typeface="Montserrat"/>
            </a:endParaRPr>
          </a:p>
          <a:p>
            <a:pPr>
              <a:buClr>
                <a:srgbClr val="C00000"/>
              </a:buClr>
            </a:pPr>
            <a:r>
              <a:rPr lang="en-US" sz="1600" dirty="0">
                <a:solidFill>
                  <a:schemeClr val="lt1"/>
                </a:solidFill>
                <a:latin typeface="Montserrat"/>
                <a:ea typeface="Montserrat"/>
                <a:cs typeface="Montserrat"/>
              </a:rPr>
              <a:t>Conclusion.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325" y="1569056"/>
            <a:ext cx="3429000" cy="3364894"/>
          </a:xfrm>
          <a:prstGeom prst="rect">
            <a:avLst/>
          </a:prstGeom>
        </p:spPr>
      </p:pic>
    </p:spTree>
    <p:extLst>
      <p:ext uri="{BB962C8B-B14F-4D97-AF65-F5344CB8AC3E}">
        <p14:creationId xmlns:p14="http://schemas.microsoft.com/office/powerpoint/2010/main" val="3303343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33" y="85429"/>
            <a:ext cx="8520600" cy="736504"/>
          </a:xfrm>
        </p:spPr>
        <p:txBody>
          <a:bodyPr/>
          <a:lstStyle/>
          <a:p>
            <a:pPr marL="342900" indent="-342900">
              <a:buFont typeface="Arial" panose="020B0604020202020204" pitchFamily="34" charset="0"/>
              <a:buChar char="•"/>
            </a:pPr>
            <a:r>
              <a:rPr lang="en-US" sz="2000" b="1" dirty="0">
                <a:solidFill>
                  <a:srgbClr val="134F5C"/>
                </a:solidFill>
                <a:latin typeface="Montserrat"/>
                <a:ea typeface="Montserrat"/>
                <a:cs typeface="Montserrat"/>
              </a:rPr>
              <a:t>Which category of apps have got more number of </a:t>
            </a:r>
            <a:r>
              <a:rPr lang="en-US" sz="2000" b="1" dirty="0" err="1">
                <a:solidFill>
                  <a:srgbClr val="134F5C"/>
                </a:solidFill>
                <a:latin typeface="Montserrat"/>
                <a:ea typeface="Montserrat"/>
                <a:cs typeface="Montserrat"/>
              </a:rPr>
              <a:t>reveiws</a:t>
            </a:r>
            <a:r>
              <a:rPr lang="en-US" sz="2000" b="1" dirty="0">
                <a:solidFill>
                  <a:srgbClr val="134F5C"/>
                </a:solidFill>
                <a:latin typeface="Montserrat"/>
                <a:ea typeface="Montserrat"/>
                <a:cs typeface="Montserrat"/>
              </a:rPr>
              <a:t> with positive sentiments?</a:t>
            </a:r>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2454667" y="821933"/>
            <a:ext cx="6689333" cy="4119937"/>
          </a:xfrm>
          <a:prstGeom prst="rect">
            <a:avLst/>
          </a:prstGeom>
        </p:spPr>
      </p:pic>
      <p:sp>
        <p:nvSpPr>
          <p:cNvPr id="6" name="Rectangle 5"/>
          <p:cNvSpPr/>
          <p:nvPr/>
        </p:nvSpPr>
        <p:spPr>
          <a:xfrm>
            <a:off x="160988" y="1013289"/>
            <a:ext cx="2351925" cy="413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Montserrat"/>
                <a:ea typeface="Montserrat"/>
                <a:cs typeface="Montserrat"/>
              </a:rPr>
              <a:t>From this  </a:t>
            </a:r>
            <a:r>
              <a:rPr lang="en-US" b="1" dirty="0">
                <a:solidFill>
                  <a:schemeClr val="tx1"/>
                </a:solidFill>
                <a:latin typeface="Montserrat"/>
                <a:ea typeface="Montserrat"/>
                <a:cs typeface="Montserrat"/>
              </a:rPr>
              <a:t>graph clearly shows that users gave maximum reviews for game category followed by family. Also the positive and negative </a:t>
            </a:r>
            <a:r>
              <a:rPr lang="en-US" b="1" dirty="0" smtClean="0">
                <a:solidFill>
                  <a:schemeClr val="tx1"/>
                </a:solidFill>
                <a:latin typeface="Montserrat"/>
                <a:ea typeface="Montserrat"/>
                <a:cs typeface="Montserrat"/>
              </a:rPr>
              <a:t>sentiments </a:t>
            </a:r>
            <a:r>
              <a:rPr lang="en-US" b="1" dirty="0">
                <a:solidFill>
                  <a:schemeClr val="tx1"/>
                </a:solidFill>
                <a:latin typeface="Montserrat"/>
                <a:ea typeface="Montserrat"/>
                <a:cs typeface="Montserrat"/>
              </a:rPr>
              <a:t>are highest for games category.</a:t>
            </a:r>
          </a:p>
        </p:txBody>
      </p:sp>
    </p:spTree>
    <p:extLst>
      <p:ext uri="{BB962C8B-B14F-4D97-AF65-F5344CB8AC3E}">
        <p14:creationId xmlns:p14="http://schemas.microsoft.com/office/powerpoint/2010/main" val="2001725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30680" y="-21310"/>
            <a:ext cx="2141933" cy="523220"/>
          </a:xfrm>
          <a:prstGeom prst="rect">
            <a:avLst/>
          </a:prstGeom>
        </p:spPr>
        <p:txBody>
          <a:bodyPr wrap="none">
            <a:spAutoFit/>
          </a:bodyPr>
          <a:lstStyle/>
          <a:p>
            <a:r>
              <a:rPr lang="en-US" sz="2800" b="1" dirty="0">
                <a:solidFill>
                  <a:schemeClr val="tx1"/>
                </a:solidFill>
              </a:rPr>
              <a:t>Conclusion</a:t>
            </a:r>
          </a:p>
        </p:txBody>
      </p:sp>
      <p:sp>
        <p:nvSpPr>
          <p:cNvPr id="8" name="Rectangle 7"/>
          <p:cNvSpPr/>
          <p:nvPr/>
        </p:nvSpPr>
        <p:spPr>
          <a:xfrm>
            <a:off x="0" y="501910"/>
            <a:ext cx="9144000" cy="4401205"/>
          </a:xfrm>
          <a:prstGeom prst="rect">
            <a:avLst/>
          </a:prstGeom>
        </p:spPr>
        <p:txBody>
          <a:bodyPr wrap="square">
            <a:spAutoFit/>
          </a:bodyPr>
          <a:lstStyle/>
          <a:p>
            <a:r>
              <a:rPr lang="en-US" sz="1100" dirty="0">
                <a:solidFill>
                  <a:srgbClr val="134F5C"/>
                </a:solidFill>
                <a:latin typeface="Montserrat"/>
                <a:ea typeface="Montserrat"/>
                <a:cs typeface="Montserrat"/>
              </a:rPr>
              <a:t>The marketplace is crowded with all types of mobile apps as it has enormous potential to drive app-making businesses to success. Actionable insights can be drawn for developers to work on and capture the Android market.</a:t>
            </a:r>
          </a:p>
          <a:p>
            <a:r>
              <a:rPr lang="en-US" sz="1100" dirty="0">
                <a:solidFill>
                  <a:srgbClr val="134F5C"/>
                </a:solidFill>
                <a:latin typeface="Montserrat"/>
                <a:ea typeface="Montserrat"/>
                <a:cs typeface="Montserrat"/>
              </a:rPr>
              <a:t>Today, even businesses who never would’ve needed apps in the past are getting into the game to meet customer demand for an app that makes their lives easier or to stay ahead of the tech curve.</a:t>
            </a:r>
          </a:p>
          <a:p>
            <a:r>
              <a:rPr lang="en-US" sz="1100" dirty="0">
                <a:solidFill>
                  <a:srgbClr val="134F5C"/>
                </a:solidFill>
                <a:latin typeface="Montserrat"/>
                <a:ea typeface="Montserrat"/>
                <a:cs typeface="Montserrat"/>
              </a:rPr>
              <a:t>Thus, through this exhaustive analysis of approx. </a:t>
            </a:r>
            <a:r>
              <a:rPr lang="en-US" sz="1100" dirty="0">
                <a:solidFill>
                  <a:srgbClr val="134F5C"/>
                </a:solidFill>
                <a:latin typeface="Montserrat"/>
                <a:ea typeface="Montserrat"/>
                <a:cs typeface="Montserrat"/>
              </a:rPr>
              <a:t>10k apps we discovered following</a:t>
            </a:r>
            <a:r>
              <a:rPr lang="en-US" dirty="0">
                <a:solidFill>
                  <a:srgbClr val="212121"/>
                </a:solidFill>
                <a:latin typeface="Roboto"/>
              </a:rPr>
              <a:t> </a:t>
            </a:r>
            <a:r>
              <a:rPr lang="en-US" sz="1100" b="1" dirty="0">
                <a:solidFill>
                  <a:srgbClr val="134F5C"/>
                </a:solidFill>
                <a:latin typeface="Montserrat"/>
                <a:ea typeface="Montserrat"/>
                <a:cs typeface="Montserrat"/>
              </a:rPr>
              <a:t>key factors responsible for app engagement and success in recent study</a:t>
            </a:r>
            <a:r>
              <a:rPr lang="en-US" sz="1100" b="1" dirty="0" smtClean="0">
                <a:solidFill>
                  <a:srgbClr val="134F5C"/>
                </a:solidFill>
                <a:latin typeface="Montserrat"/>
                <a:ea typeface="Montserrat"/>
                <a:cs typeface="Montserrat"/>
              </a:rPr>
              <a:t>:</a:t>
            </a:r>
            <a:endParaRPr lang="en-US" sz="1100" b="1" dirty="0">
              <a:solidFill>
                <a:srgbClr val="134F5C"/>
              </a:solidFill>
              <a:latin typeface="Montserrat"/>
              <a:ea typeface="Montserrat"/>
              <a:cs typeface="Montserrat"/>
            </a:endParaRPr>
          </a:p>
          <a:p>
            <a:pPr>
              <a:buFont typeface="+mj-lt"/>
              <a:buAutoNum type="arabicPeriod"/>
            </a:pPr>
            <a:r>
              <a:rPr lang="en-US" sz="1100" dirty="0">
                <a:solidFill>
                  <a:srgbClr val="134F5C"/>
                </a:solidFill>
                <a:latin typeface="Montserrat"/>
                <a:ea typeface="Montserrat"/>
                <a:cs typeface="Montserrat"/>
              </a:rPr>
              <a:t>We found that among 33 unique app categories present in our dataset, apps related to</a:t>
            </a:r>
            <a:r>
              <a:rPr lang="en-US" dirty="0">
                <a:solidFill>
                  <a:srgbClr val="212121"/>
                </a:solidFill>
                <a:latin typeface="Roboto"/>
              </a:rPr>
              <a:t> </a:t>
            </a:r>
            <a:r>
              <a:rPr lang="en-US" sz="1100" b="1" dirty="0">
                <a:solidFill>
                  <a:srgbClr val="134F5C"/>
                </a:solidFill>
                <a:latin typeface="Montserrat"/>
                <a:ea typeface="Montserrat"/>
                <a:cs typeface="Montserrat"/>
              </a:rPr>
              <a:t>Games and Medical have the highest market prevalence</a:t>
            </a:r>
            <a:r>
              <a:rPr lang="en-US" dirty="0">
                <a:solidFill>
                  <a:srgbClr val="212121"/>
                </a:solidFill>
                <a:latin typeface="Roboto"/>
              </a:rPr>
              <a:t> </a:t>
            </a:r>
            <a:r>
              <a:rPr lang="en-US" sz="1100" dirty="0">
                <a:solidFill>
                  <a:srgbClr val="134F5C"/>
                </a:solidFill>
                <a:latin typeface="Montserrat"/>
                <a:ea typeface="Montserrat"/>
                <a:cs typeface="Montserrat"/>
              </a:rPr>
              <a:t>according to their ratings though there are greater number of apps related to family and tools as well</a:t>
            </a:r>
            <a:r>
              <a:rPr lang="en-US" sz="1100" dirty="0" smtClean="0">
                <a:solidFill>
                  <a:srgbClr val="134F5C"/>
                </a:solidFill>
                <a:latin typeface="Montserrat"/>
                <a:ea typeface="Montserrat"/>
                <a:cs typeface="Montserrat"/>
              </a:rPr>
              <a:t>.</a:t>
            </a:r>
          </a:p>
          <a:p>
            <a:pPr>
              <a:buFont typeface="+mj-lt"/>
              <a:buAutoNum type="arabicPeriod"/>
            </a:pPr>
            <a:endParaRPr lang="en-US" sz="1100" dirty="0">
              <a:solidFill>
                <a:srgbClr val="134F5C"/>
              </a:solidFill>
              <a:latin typeface="Montserrat"/>
              <a:ea typeface="Montserrat"/>
              <a:cs typeface="Montserrat"/>
            </a:endParaRPr>
          </a:p>
          <a:p>
            <a:pPr>
              <a:buFont typeface="+mj-lt"/>
              <a:buAutoNum type="arabicPeriod"/>
            </a:pPr>
            <a:r>
              <a:rPr lang="en-US" sz="1100" dirty="0">
                <a:solidFill>
                  <a:srgbClr val="134F5C"/>
                </a:solidFill>
                <a:latin typeface="Montserrat"/>
                <a:ea typeface="Montserrat"/>
                <a:cs typeface="Montserrat"/>
              </a:rPr>
              <a:t>But, the</a:t>
            </a:r>
            <a:r>
              <a:rPr lang="en-US" dirty="0">
                <a:solidFill>
                  <a:srgbClr val="212121"/>
                </a:solidFill>
                <a:latin typeface="Roboto"/>
              </a:rPr>
              <a:t> </a:t>
            </a:r>
            <a:r>
              <a:rPr lang="en-US" sz="1100" b="1" dirty="0">
                <a:solidFill>
                  <a:srgbClr val="134F5C"/>
                </a:solidFill>
                <a:latin typeface="Montserrat"/>
                <a:ea typeface="Montserrat"/>
                <a:cs typeface="Montserrat"/>
              </a:rPr>
              <a:t>number of installs are higher for Communication, Social and productivity</a:t>
            </a:r>
            <a:r>
              <a:rPr lang="en-US" dirty="0">
                <a:solidFill>
                  <a:srgbClr val="212121"/>
                </a:solidFill>
                <a:latin typeface="Roboto"/>
              </a:rPr>
              <a:t> </a:t>
            </a:r>
            <a:r>
              <a:rPr lang="en-US" sz="1100" dirty="0">
                <a:solidFill>
                  <a:srgbClr val="134F5C"/>
                </a:solidFill>
                <a:latin typeface="Montserrat"/>
                <a:ea typeface="Montserrat"/>
                <a:cs typeface="Montserrat"/>
              </a:rPr>
              <a:t>genres whereas </a:t>
            </a:r>
            <a:r>
              <a:rPr lang="en-US" sz="1100" b="1" dirty="0">
                <a:solidFill>
                  <a:srgbClr val="134F5C"/>
                </a:solidFill>
                <a:latin typeface="Montserrat"/>
                <a:ea typeface="Montserrat"/>
                <a:cs typeface="Montserrat"/>
              </a:rPr>
              <a:t>Tools, Entertainment, Education related genres have maximum number of apps among all 119 genres</a:t>
            </a:r>
            <a:r>
              <a:rPr lang="en-US" sz="1100" b="1" dirty="0">
                <a:solidFill>
                  <a:srgbClr val="134F5C"/>
                </a:solidFill>
                <a:latin typeface="Montserrat"/>
                <a:ea typeface="Montserrat"/>
                <a:cs typeface="Montserrat"/>
              </a:rPr>
              <a:t>.</a:t>
            </a:r>
          </a:p>
          <a:p>
            <a:pPr>
              <a:buFont typeface="+mj-lt"/>
              <a:buAutoNum type="arabicPeriod"/>
            </a:pPr>
            <a:endParaRPr lang="en-US" sz="1100" dirty="0">
              <a:solidFill>
                <a:srgbClr val="134F5C"/>
              </a:solidFill>
              <a:latin typeface="Montserrat"/>
              <a:ea typeface="Montserrat"/>
              <a:cs typeface="Montserrat"/>
            </a:endParaRPr>
          </a:p>
          <a:p>
            <a:pPr>
              <a:buFont typeface="+mj-lt"/>
              <a:buAutoNum type="arabicPeriod"/>
            </a:pPr>
            <a:r>
              <a:rPr lang="en-US" sz="1100" dirty="0">
                <a:solidFill>
                  <a:srgbClr val="134F5C"/>
                </a:solidFill>
                <a:latin typeface="Montserrat"/>
                <a:ea typeface="Montserrat"/>
                <a:cs typeface="Montserrat"/>
              </a:rPr>
              <a:t>It was interesting to note that</a:t>
            </a:r>
          </a:p>
          <a:p>
            <a:pPr marL="800100" lvl="1" indent="-342900">
              <a:buClr>
                <a:schemeClr val="tx1"/>
              </a:buClr>
              <a:buFont typeface="+mj-lt"/>
              <a:buAutoNum type="arabicPeriod"/>
            </a:pPr>
            <a:r>
              <a:rPr lang="en-US" sz="1100" b="1" dirty="0">
                <a:solidFill>
                  <a:srgbClr val="134F5C"/>
                </a:solidFill>
                <a:latin typeface="Montserrat"/>
                <a:ea typeface="Montserrat"/>
                <a:cs typeface="Montserrat"/>
              </a:rPr>
              <a:t>Users have paid more for lite and high rating apps.</a:t>
            </a:r>
          </a:p>
          <a:p>
            <a:pPr marL="685800" lvl="1" indent="-228600">
              <a:buClr>
                <a:schemeClr val="tx1"/>
              </a:buClr>
              <a:buFont typeface="+mj-lt"/>
              <a:buAutoNum type="arabicPeriod"/>
            </a:pPr>
            <a:r>
              <a:rPr lang="en-US" sz="1100" b="1" dirty="0" smtClean="0">
                <a:solidFill>
                  <a:srgbClr val="134F5C"/>
                </a:solidFill>
                <a:latin typeface="Montserrat"/>
                <a:ea typeface="Montserrat"/>
                <a:cs typeface="Montserrat"/>
              </a:rPr>
              <a:t>   Users </a:t>
            </a:r>
            <a:r>
              <a:rPr lang="en-US" sz="1100" b="1" dirty="0">
                <a:solidFill>
                  <a:srgbClr val="134F5C"/>
                </a:solidFill>
                <a:latin typeface="Montserrat"/>
                <a:ea typeface="Montserrat"/>
                <a:cs typeface="Montserrat"/>
              </a:rPr>
              <a:t>have installed more apps of the ones having high reviews</a:t>
            </a:r>
          </a:p>
          <a:p>
            <a:pPr marL="800100" lvl="1" indent="-342900">
              <a:buClr>
                <a:schemeClr val="tx1"/>
              </a:buClr>
              <a:buFont typeface="+mj-lt"/>
              <a:buAutoNum type="arabicPeriod"/>
            </a:pPr>
            <a:r>
              <a:rPr lang="en-US" sz="1100" b="1" dirty="0">
                <a:solidFill>
                  <a:srgbClr val="134F5C"/>
                </a:solidFill>
                <a:latin typeface="Montserrat"/>
                <a:ea typeface="Montserrat"/>
                <a:cs typeface="Montserrat"/>
              </a:rPr>
              <a:t>Installs of app doesn't depends on Size</a:t>
            </a:r>
            <a:r>
              <a:rPr lang="en-US" sz="1100" b="1" dirty="0">
                <a:solidFill>
                  <a:srgbClr val="134F5C"/>
                </a:solidFill>
                <a:latin typeface="Montserrat"/>
                <a:ea typeface="Montserrat"/>
                <a:cs typeface="Montserrat"/>
              </a:rPr>
              <a:t>.</a:t>
            </a:r>
          </a:p>
          <a:p>
            <a:pPr marL="742950" lvl="1" indent="-285750">
              <a:buFont typeface="+mj-lt"/>
              <a:buAutoNum type="arabicPeriod"/>
            </a:pPr>
            <a:endParaRPr lang="en-US" dirty="0">
              <a:solidFill>
                <a:srgbClr val="212121"/>
              </a:solidFill>
              <a:latin typeface="Roboto"/>
            </a:endParaRPr>
          </a:p>
          <a:p>
            <a:pPr>
              <a:buFont typeface="+mj-lt"/>
              <a:buAutoNum type="arabicPeriod"/>
            </a:pPr>
            <a:r>
              <a:rPr lang="en-US" sz="1100" dirty="0">
                <a:solidFill>
                  <a:srgbClr val="134F5C"/>
                </a:solidFill>
                <a:latin typeface="Montserrat"/>
                <a:ea typeface="Montserrat"/>
                <a:cs typeface="Montserrat"/>
              </a:rPr>
              <a:t>From the sentiment analysis we found</a:t>
            </a:r>
            <a:r>
              <a:rPr lang="en-US" dirty="0">
                <a:solidFill>
                  <a:srgbClr val="212121"/>
                </a:solidFill>
                <a:latin typeface="Roboto"/>
              </a:rPr>
              <a:t> </a:t>
            </a:r>
            <a:r>
              <a:rPr lang="en-US" sz="1100" b="1" dirty="0">
                <a:solidFill>
                  <a:srgbClr val="134F5C"/>
                </a:solidFill>
                <a:latin typeface="Montserrat"/>
                <a:ea typeface="Montserrat"/>
                <a:cs typeface="Montserrat"/>
              </a:rPr>
              <a:t>users showed more positive sentiments for paid apps and were harsh while showing sentiments for free apps.</a:t>
            </a:r>
            <a:r>
              <a:rPr lang="en-US" sz="1100" dirty="0">
                <a:solidFill>
                  <a:srgbClr val="134F5C"/>
                </a:solidFill>
                <a:latin typeface="Montserrat"/>
                <a:ea typeface="Montserrat"/>
                <a:cs typeface="Montserrat"/>
              </a:rPr>
              <a:t> Also, Neutral sentiments were less for paid ones** </a:t>
            </a:r>
            <a:r>
              <a:rPr lang="en-US" sz="1100" dirty="0">
                <a:solidFill>
                  <a:srgbClr val="134F5C"/>
                </a:solidFill>
                <a:latin typeface="Montserrat"/>
                <a:ea typeface="Montserrat"/>
                <a:cs typeface="Montserrat"/>
              </a:rPr>
              <a:t>i.e. </a:t>
            </a:r>
            <a:r>
              <a:rPr lang="en-US" sz="1100" dirty="0">
                <a:solidFill>
                  <a:srgbClr val="134F5C"/>
                </a:solidFill>
                <a:latin typeface="Montserrat"/>
                <a:ea typeface="Montserrat"/>
                <a:cs typeface="Montserrat"/>
              </a:rPr>
              <a:t>users were true to reviews once they have paid for it</a:t>
            </a:r>
            <a:r>
              <a:rPr lang="en-US" sz="1100" dirty="0">
                <a:solidFill>
                  <a:srgbClr val="134F5C"/>
                </a:solidFill>
                <a:latin typeface="Montserrat"/>
                <a:ea typeface="Montserrat"/>
                <a:cs typeface="Montserrat"/>
              </a:rPr>
              <a:t>.</a:t>
            </a:r>
          </a:p>
          <a:p>
            <a:pPr>
              <a:buFont typeface="+mj-lt"/>
              <a:buAutoNum type="arabicPeriod"/>
            </a:pPr>
            <a:endParaRPr lang="en-US" dirty="0">
              <a:solidFill>
                <a:srgbClr val="212121"/>
              </a:solidFill>
              <a:latin typeface="Roboto"/>
            </a:endParaRPr>
          </a:p>
          <a:p>
            <a:pPr>
              <a:buFont typeface="+mj-lt"/>
              <a:buAutoNum type="arabicPeriod"/>
            </a:pPr>
            <a:r>
              <a:rPr lang="en-US" sz="1100" dirty="0">
                <a:solidFill>
                  <a:srgbClr val="134F5C"/>
                </a:solidFill>
                <a:latin typeface="Montserrat"/>
                <a:ea typeface="Montserrat"/>
                <a:cs typeface="Montserrat"/>
              </a:rPr>
              <a:t>Users gave</a:t>
            </a:r>
            <a:r>
              <a:rPr lang="en-US" dirty="0">
                <a:solidFill>
                  <a:srgbClr val="212121"/>
                </a:solidFill>
                <a:latin typeface="Roboto"/>
              </a:rPr>
              <a:t> </a:t>
            </a:r>
            <a:r>
              <a:rPr lang="en-US" sz="1100" b="1" dirty="0">
                <a:solidFill>
                  <a:srgbClr val="134F5C"/>
                </a:solidFill>
                <a:latin typeface="Montserrat"/>
                <a:ea typeface="Montserrat"/>
                <a:cs typeface="Montserrat"/>
              </a:rPr>
              <a:t>maximum reviews for game category</a:t>
            </a:r>
            <a:r>
              <a:rPr lang="en-US" dirty="0">
                <a:solidFill>
                  <a:srgbClr val="212121"/>
                </a:solidFill>
                <a:latin typeface="Roboto"/>
              </a:rPr>
              <a:t> </a:t>
            </a:r>
            <a:r>
              <a:rPr lang="en-US" sz="1100" dirty="0">
                <a:solidFill>
                  <a:srgbClr val="134F5C"/>
                </a:solidFill>
                <a:latin typeface="Montserrat"/>
                <a:ea typeface="Montserrat"/>
                <a:cs typeface="Montserrat"/>
              </a:rPr>
              <a:t>followed by family. Also the positive and negative sentiments were highest for games category.</a:t>
            </a:r>
          </a:p>
        </p:txBody>
      </p:sp>
    </p:spTree>
    <p:extLst>
      <p:ext uri="{BB962C8B-B14F-4D97-AF65-F5344CB8AC3E}">
        <p14:creationId xmlns:p14="http://schemas.microsoft.com/office/powerpoint/2010/main" val="25565964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194" y="92468"/>
            <a:ext cx="5491444" cy="2948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1432606" y="3226085"/>
            <a:ext cx="7711394" cy="1917415"/>
          </a:xfrm>
          <a:prstGeom prst="rect">
            <a:avLst/>
          </a:prstGeom>
        </p:spPr>
      </p:pic>
    </p:spTree>
    <p:extLst>
      <p:ext uri="{BB962C8B-B14F-4D97-AF65-F5344CB8AC3E}">
        <p14:creationId xmlns:p14="http://schemas.microsoft.com/office/powerpoint/2010/main" val="640863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253497"/>
            <a:ext cx="8520600" cy="5024673"/>
          </a:xfrm>
        </p:spPr>
        <p:txBody>
          <a:bodyPr/>
          <a:lstStyle/>
          <a:p>
            <a:pPr marL="114300" indent="0">
              <a:buNone/>
            </a:pPr>
            <a:r>
              <a:rPr lang="en-US" sz="1600" b="1" dirty="0" smtClean="0">
                <a:solidFill>
                  <a:schemeClr val="lt1"/>
                </a:solidFill>
                <a:latin typeface="Montserrat"/>
                <a:ea typeface="Montserrat"/>
                <a:cs typeface="Montserrat"/>
              </a:rPr>
              <a:t>We have used below libraries to load </a:t>
            </a:r>
            <a:r>
              <a:rPr lang="en-US" sz="1600" b="1" dirty="0">
                <a:solidFill>
                  <a:schemeClr val="lt1"/>
                </a:solidFill>
                <a:latin typeface="Montserrat"/>
                <a:ea typeface="Montserrat"/>
                <a:cs typeface="Montserrat"/>
              </a:rPr>
              <a:t>the data from csv file and perform some relevant analysis.</a:t>
            </a:r>
          </a:p>
          <a:p>
            <a:pPr marL="114300" indent="0">
              <a:buNone/>
            </a:pPr>
            <a:endParaRPr lang="en-US" dirty="0">
              <a:solidFill>
                <a:schemeClr val="lt1"/>
              </a:solidFill>
              <a:latin typeface="Montserrat"/>
              <a:ea typeface="Montserrat"/>
              <a:cs typeface="Montserrat"/>
            </a:endParaRPr>
          </a:p>
          <a:p>
            <a:pPr>
              <a:buClrTx/>
              <a:buFont typeface="+mj-lt"/>
              <a:buAutoNum type="arabicPeriod"/>
            </a:pPr>
            <a:r>
              <a:rPr lang="en-US" dirty="0">
                <a:solidFill>
                  <a:schemeClr val="lt1"/>
                </a:solidFill>
                <a:latin typeface="Montserrat"/>
                <a:ea typeface="Montserrat"/>
                <a:cs typeface="Montserrat"/>
              </a:rPr>
              <a:t>Numpy</a:t>
            </a:r>
          </a:p>
          <a:p>
            <a:pPr>
              <a:buClrTx/>
              <a:buFont typeface="+mj-lt"/>
              <a:buAutoNum type="arabicPeriod"/>
            </a:pPr>
            <a:r>
              <a:rPr lang="en-US" dirty="0">
                <a:solidFill>
                  <a:schemeClr val="lt1"/>
                </a:solidFill>
                <a:latin typeface="Montserrat"/>
                <a:ea typeface="Montserrat"/>
                <a:cs typeface="Montserrat"/>
              </a:rPr>
              <a:t>Pandas </a:t>
            </a:r>
          </a:p>
          <a:p>
            <a:pPr>
              <a:buClrTx/>
              <a:buFont typeface="+mj-lt"/>
              <a:buAutoNum type="arabicPeriod"/>
            </a:pPr>
            <a:r>
              <a:rPr lang="en-US" dirty="0">
                <a:solidFill>
                  <a:schemeClr val="lt1"/>
                </a:solidFill>
                <a:latin typeface="Montserrat"/>
                <a:ea typeface="Montserrat"/>
                <a:cs typeface="Montserrat"/>
              </a:rPr>
              <a:t>Matplotlib</a:t>
            </a:r>
          </a:p>
          <a:p>
            <a:pPr>
              <a:buClrTx/>
              <a:buFont typeface="+mj-lt"/>
              <a:buAutoNum type="arabicPeriod"/>
            </a:pPr>
            <a:r>
              <a:rPr lang="en-US" dirty="0">
                <a:solidFill>
                  <a:schemeClr val="lt1"/>
                </a:solidFill>
                <a:latin typeface="Montserrat"/>
                <a:ea typeface="Montserrat"/>
                <a:cs typeface="Montserrat"/>
              </a:rPr>
              <a:t>Seaborn </a:t>
            </a:r>
          </a:p>
          <a:p>
            <a:pPr marL="114300" indent="0">
              <a:buClrTx/>
              <a:buNone/>
            </a:pPr>
            <a:endParaRPr lang="en-US" dirty="0">
              <a:solidFill>
                <a:schemeClr val="accent2"/>
              </a:solidFill>
            </a:endParaRPr>
          </a:p>
          <a:p>
            <a:pPr marL="114300" indent="0">
              <a:buClrTx/>
              <a:buNone/>
            </a:pPr>
            <a:endParaRPr lang="en-US" sz="1600" dirty="0" smtClean="0">
              <a:solidFill>
                <a:schemeClr val="lt1"/>
              </a:solidFill>
              <a:latin typeface="Montserrat"/>
              <a:ea typeface="Montserrat"/>
              <a:cs typeface="Montserrat"/>
            </a:endParaRPr>
          </a:p>
          <a:p>
            <a:pPr marL="114300" indent="0">
              <a:buClrTx/>
              <a:buNone/>
            </a:pPr>
            <a:endParaRPr lang="en-US" sz="1600" dirty="0">
              <a:solidFill>
                <a:schemeClr val="lt1"/>
              </a:solidFill>
              <a:latin typeface="Montserrat"/>
              <a:ea typeface="Montserrat"/>
              <a:cs typeface="Montserrat"/>
            </a:endParaRPr>
          </a:p>
          <a:p>
            <a:pPr marL="114300" indent="0">
              <a:buClrTx/>
              <a:buNone/>
            </a:pPr>
            <a:r>
              <a:rPr lang="en-US" sz="1600" dirty="0" smtClean="0">
                <a:solidFill>
                  <a:schemeClr val="lt1"/>
                </a:solidFill>
                <a:latin typeface="Montserrat"/>
                <a:ea typeface="Montserrat"/>
                <a:cs typeface="Montserrat"/>
              </a:rPr>
              <a:t>Dataset </a:t>
            </a:r>
            <a:r>
              <a:rPr lang="en-US" sz="1600" dirty="0">
                <a:solidFill>
                  <a:schemeClr val="lt1"/>
                </a:solidFill>
                <a:latin typeface="Montserrat"/>
                <a:ea typeface="Montserrat"/>
                <a:cs typeface="Montserrat"/>
              </a:rPr>
              <a:t>reference </a:t>
            </a:r>
            <a:r>
              <a:rPr lang="en-US" sz="1600" dirty="0" smtClean="0">
                <a:solidFill>
                  <a:schemeClr val="lt1"/>
                </a:solidFill>
                <a:latin typeface="Montserrat"/>
                <a:ea typeface="Montserrat"/>
                <a:cs typeface="Montserrat"/>
              </a:rPr>
              <a:t>- </a:t>
            </a:r>
            <a:r>
              <a:rPr lang="en-US" sz="1600" b="1" dirty="0" smtClean="0">
                <a:solidFill>
                  <a:schemeClr val="lt1"/>
                </a:solidFill>
                <a:latin typeface="Montserrat"/>
                <a:ea typeface="Montserrat"/>
                <a:cs typeface="Montserrat"/>
              </a:rPr>
              <a:t>AlmaBetter site</a:t>
            </a:r>
          </a:p>
          <a:p>
            <a:pPr marL="114300" indent="0">
              <a:buClrTx/>
              <a:buNone/>
            </a:pPr>
            <a:endParaRPr lang="en-US" sz="1100" b="1" dirty="0" smtClean="0">
              <a:solidFill>
                <a:schemeClr val="lt1"/>
              </a:solidFill>
              <a:latin typeface="Montserrat"/>
              <a:ea typeface="Montserrat"/>
              <a:cs typeface="Montserrat"/>
              <a:hlinkClick r:id="rId2"/>
            </a:endParaRPr>
          </a:p>
          <a:p>
            <a:pPr marL="114300" indent="0">
              <a:buClrTx/>
              <a:buNone/>
            </a:pPr>
            <a:r>
              <a:rPr lang="en-US" sz="1100" b="1" dirty="0">
                <a:solidFill>
                  <a:schemeClr val="bg1"/>
                </a:solidFill>
                <a:latin typeface="Montserrat"/>
                <a:ea typeface="Montserrat"/>
                <a:cs typeface="Montserrat"/>
                <a:hlinkClick r:id="rId2"/>
              </a:rPr>
              <a:t>https://</a:t>
            </a:r>
            <a:r>
              <a:rPr lang="en-US" sz="1100" b="1" dirty="0" smtClean="0">
                <a:solidFill>
                  <a:schemeClr val="bg1"/>
                </a:solidFill>
                <a:latin typeface="Montserrat"/>
                <a:ea typeface="Montserrat"/>
                <a:cs typeface="Montserrat"/>
                <a:hlinkClick r:id="rId2"/>
              </a:rPr>
              <a:t>drive.google.com/drive/folders/1j6esDUtS0hmPddXMEerNjT4X2ol3XbX3?usp=sharing</a:t>
            </a:r>
            <a:r>
              <a:rPr lang="en-US" sz="1100" b="1" dirty="0" smtClean="0">
                <a:solidFill>
                  <a:schemeClr val="bg1"/>
                </a:solidFill>
                <a:latin typeface="Montserrat"/>
                <a:ea typeface="Montserrat"/>
                <a:cs typeface="Montserrat"/>
              </a:rPr>
              <a:t>    </a:t>
            </a:r>
            <a:endParaRPr lang="en-US" sz="1100" b="1" dirty="0">
              <a:solidFill>
                <a:schemeClr val="bg1"/>
              </a:solidFill>
              <a:latin typeface="Montserrat"/>
              <a:ea typeface="Montserrat"/>
              <a:cs typeface="Montserrat"/>
            </a:endParaRPr>
          </a:p>
          <a:p>
            <a:pPr>
              <a:buFont typeface="+mj-lt"/>
              <a:buAutoNum type="arabicPeriod"/>
            </a:pPr>
            <a:r>
              <a:rPr lang="en-US" dirty="0" smtClean="0">
                <a:solidFill>
                  <a:schemeClr val="accent2"/>
                </a:solidFill>
              </a:rPr>
              <a:t> </a:t>
            </a:r>
          </a:p>
          <a:p>
            <a:pPr>
              <a:buFont typeface="+mj-lt"/>
              <a:buAutoNum type="arabicPeriod"/>
            </a:pPr>
            <a:endParaRPr lang="en-US" dirty="0" smtClean="0">
              <a:solidFill>
                <a:schemeClr val="accent2"/>
              </a:solidFill>
            </a:endParaRPr>
          </a:p>
          <a:p>
            <a:pPr>
              <a:buFont typeface="+mj-lt"/>
              <a:buAutoNum type="arabicPeriod"/>
            </a:pPr>
            <a:endParaRPr lang="en-US" dirty="0" smtClean="0">
              <a:solidFill>
                <a:schemeClr val="accent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369" y="757414"/>
            <a:ext cx="4961300" cy="2245212"/>
          </a:xfrm>
          <a:prstGeom prst="rect">
            <a:avLst/>
          </a:prstGeom>
        </p:spPr>
      </p:pic>
    </p:spTree>
    <p:extLst>
      <p:ext uri="{BB962C8B-B14F-4D97-AF65-F5344CB8AC3E}">
        <p14:creationId xmlns:p14="http://schemas.microsoft.com/office/powerpoint/2010/main" val="3864347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655638"/>
            <a:ext cx="8521700" cy="4487862"/>
          </a:xfrm>
          <a:prstGeom prst="rect">
            <a:avLst/>
          </a:prstGeom>
        </p:spPr>
        <p:txBody>
          <a:bodyPr/>
          <a:lstStyle/>
          <a:p>
            <a:pPr marL="114300" indent="0">
              <a:buNone/>
            </a:pPr>
            <a:r>
              <a:rPr lang="en-US" sz="1600" b="1" dirty="0" smtClean="0">
                <a:solidFill>
                  <a:schemeClr val="lt1"/>
                </a:solidFill>
                <a:latin typeface="Montserrat"/>
                <a:ea typeface="Montserrat"/>
                <a:cs typeface="Montserrat"/>
              </a:rPr>
              <a:t>A. Play store Dataset - </a:t>
            </a:r>
            <a:r>
              <a:rPr lang="en-US" sz="1400" dirty="0">
                <a:solidFill>
                  <a:schemeClr val="lt1"/>
                </a:solidFill>
                <a:latin typeface="Montserrat"/>
                <a:ea typeface="Montserrat"/>
                <a:cs typeface="Montserrat"/>
              </a:rPr>
              <a:t>This file contains data of the Play store applications. It contains 10,841 rows of data with different application names and following columns</a:t>
            </a:r>
            <a:r>
              <a:rPr lang="en-US" sz="1400" dirty="0" smtClean="0">
                <a:solidFill>
                  <a:schemeClr val="lt1"/>
                </a:solidFill>
                <a:latin typeface="Montserrat"/>
                <a:ea typeface="Montserrat"/>
                <a:cs typeface="Montserrat"/>
              </a:rPr>
              <a:t>:</a:t>
            </a:r>
          </a:p>
          <a:p>
            <a:pPr marL="114300" indent="0">
              <a:buNone/>
            </a:pPr>
            <a:endParaRPr lang="en-US" sz="1400" dirty="0" smtClean="0">
              <a:solidFill>
                <a:schemeClr val="lt1"/>
              </a:solidFill>
              <a:latin typeface="Montserrat"/>
              <a:ea typeface="Montserrat"/>
              <a:cs typeface="Montserrat"/>
            </a:endParaRPr>
          </a:p>
          <a:p>
            <a:pPr marL="114300" indent="0">
              <a:buNone/>
            </a:pPr>
            <a:r>
              <a:rPr lang="en-US" sz="1200" b="1" dirty="0" smtClean="0">
                <a:solidFill>
                  <a:schemeClr val="lt1"/>
                </a:solidFill>
                <a:latin typeface="Montserrat"/>
                <a:ea typeface="Montserrat"/>
                <a:cs typeface="Montserrat"/>
              </a:rPr>
              <a:t>App</a:t>
            </a:r>
            <a:r>
              <a:rPr lang="en-US" sz="1200" dirty="0">
                <a:solidFill>
                  <a:schemeClr val="lt1"/>
                </a:solidFill>
                <a:latin typeface="Montserrat"/>
                <a:ea typeface="Montserrat"/>
                <a:cs typeface="Montserrat"/>
              </a:rPr>
              <a:t>: It defines names of different applications to be </a:t>
            </a:r>
            <a:r>
              <a:rPr lang="en-US" sz="1200" dirty="0" smtClean="0">
                <a:solidFill>
                  <a:schemeClr val="lt1"/>
                </a:solidFill>
                <a:latin typeface="Montserrat"/>
                <a:ea typeface="Montserrat"/>
                <a:cs typeface="Montserrat"/>
              </a:rPr>
              <a:t>reviewed.</a:t>
            </a:r>
          </a:p>
          <a:p>
            <a:pPr marL="114300" indent="0">
              <a:buNone/>
            </a:pPr>
            <a:r>
              <a:rPr lang="en-US" sz="1200" b="1" dirty="0" smtClean="0">
                <a:solidFill>
                  <a:schemeClr val="lt1"/>
                </a:solidFill>
                <a:latin typeface="Montserrat"/>
                <a:ea typeface="Montserrat"/>
                <a:cs typeface="Montserrat"/>
              </a:rPr>
              <a:t>Category</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Category of the application it belongs to such as family, game, beauty, business, entertainment, education...etc</a:t>
            </a:r>
            <a:r>
              <a:rPr lang="en-US" sz="1200" dirty="0" smtClean="0">
                <a:solidFill>
                  <a:schemeClr val="lt1"/>
                </a:solidFill>
                <a:latin typeface="Montserrat"/>
                <a:ea typeface="Montserrat"/>
                <a:cs typeface="Montserrat"/>
              </a:rPr>
              <a:t>.</a:t>
            </a:r>
          </a:p>
          <a:p>
            <a:pPr marL="114300" indent="0">
              <a:buNone/>
            </a:pPr>
            <a:r>
              <a:rPr lang="en-US" sz="1200" b="1" dirty="0" smtClean="0">
                <a:solidFill>
                  <a:schemeClr val="lt1"/>
                </a:solidFill>
                <a:latin typeface="Montserrat"/>
                <a:ea typeface="Montserrat"/>
                <a:cs typeface="Montserrat"/>
              </a:rPr>
              <a:t>Rating</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Overall user rating of the application. The users have rated the app out of 5, with 1 being the lowest rating and 5 being the highest</a:t>
            </a:r>
            <a:r>
              <a:rPr lang="en-US" sz="1200" dirty="0" smtClean="0">
                <a:solidFill>
                  <a:schemeClr val="lt1"/>
                </a:solidFill>
                <a:latin typeface="Montserrat"/>
                <a:ea typeface="Montserrat"/>
                <a:cs typeface="Montserrat"/>
              </a:rPr>
              <a:t>.</a:t>
            </a:r>
          </a:p>
          <a:p>
            <a:pPr marL="114300" indent="0">
              <a:buNone/>
            </a:pPr>
            <a:r>
              <a:rPr lang="en-US" sz="1200" b="1" dirty="0" smtClean="0">
                <a:solidFill>
                  <a:schemeClr val="lt1"/>
                </a:solidFill>
                <a:latin typeface="Montserrat"/>
                <a:ea typeface="Montserrat"/>
                <a:cs typeface="Montserrat"/>
              </a:rPr>
              <a:t>Reviews</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The number of user reviews each app has received</a:t>
            </a:r>
            <a:r>
              <a:rPr lang="en-US" sz="1200" dirty="0" smtClean="0">
                <a:solidFill>
                  <a:schemeClr val="lt1"/>
                </a:solidFill>
                <a:latin typeface="Montserrat"/>
                <a:ea typeface="Montserrat"/>
                <a:cs typeface="Montserrat"/>
              </a:rPr>
              <a:t>.</a:t>
            </a:r>
          </a:p>
          <a:p>
            <a:pPr marL="114300" indent="0">
              <a:buNone/>
            </a:pPr>
            <a:r>
              <a:rPr lang="en-US" sz="1200" b="1" dirty="0" smtClean="0">
                <a:solidFill>
                  <a:schemeClr val="lt1"/>
                </a:solidFill>
                <a:latin typeface="Montserrat"/>
                <a:ea typeface="Montserrat"/>
                <a:cs typeface="Montserrat"/>
              </a:rPr>
              <a:t>Size</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The </a:t>
            </a:r>
            <a:r>
              <a:rPr lang="en-US" sz="1200" dirty="0" smtClean="0">
                <a:solidFill>
                  <a:schemeClr val="lt1"/>
                </a:solidFill>
                <a:latin typeface="Montserrat"/>
                <a:ea typeface="Montserrat"/>
                <a:cs typeface="Montserrat"/>
              </a:rPr>
              <a:t>memory </a:t>
            </a:r>
            <a:r>
              <a:rPr lang="en-US" sz="1200" dirty="0">
                <a:solidFill>
                  <a:schemeClr val="lt1"/>
                </a:solidFill>
                <a:latin typeface="Montserrat"/>
                <a:ea typeface="Montserrat"/>
                <a:cs typeface="Montserrat"/>
              </a:rPr>
              <a:t>size needed to install the application</a:t>
            </a:r>
            <a:r>
              <a:rPr lang="en-US" sz="1200" dirty="0" smtClean="0">
                <a:solidFill>
                  <a:schemeClr val="lt1"/>
                </a:solidFill>
                <a:latin typeface="Montserrat"/>
                <a:ea typeface="Montserrat"/>
                <a:cs typeface="Montserrat"/>
              </a:rPr>
              <a:t>.</a:t>
            </a:r>
          </a:p>
          <a:p>
            <a:pPr marL="114300" indent="0">
              <a:buNone/>
            </a:pPr>
            <a:r>
              <a:rPr lang="en-US" sz="1200" b="1" dirty="0" smtClean="0">
                <a:solidFill>
                  <a:schemeClr val="lt1"/>
                </a:solidFill>
                <a:latin typeface="Montserrat"/>
                <a:ea typeface="Montserrat"/>
                <a:cs typeface="Montserrat"/>
              </a:rPr>
              <a:t>Installs</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The number of times each application has been installed by users.</a:t>
            </a:r>
          </a:p>
          <a:p>
            <a:pPr marL="114300" indent="0">
              <a:buNone/>
            </a:pPr>
            <a:r>
              <a:rPr lang="en-US" sz="1200" b="1" dirty="0" smtClean="0">
                <a:solidFill>
                  <a:schemeClr val="lt1"/>
                </a:solidFill>
                <a:latin typeface="Montserrat"/>
                <a:ea typeface="Montserrat"/>
                <a:cs typeface="Montserrat"/>
              </a:rPr>
              <a:t>Type</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Tells about the Free or paid version of the app.</a:t>
            </a:r>
          </a:p>
          <a:p>
            <a:pPr marL="114300" indent="0">
              <a:buNone/>
            </a:pPr>
            <a:r>
              <a:rPr lang="en-US" sz="1200" b="1" dirty="0" smtClean="0">
                <a:solidFill>
                  <a:schemeClr val="lt1"/>
                </a:solidFill>
                <a:latin typeface="Montserrat"/>
                <a:ea typeface="Montserrat"/>
                <a:cs typeface="Montserrat"/>
              </a:rPr>
              <a:t>Price</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Notifies the price of the app.</a:t>
            </a:r>
          </a:p>
          <a:p>
            <a:pPr marL="114300" indent="0">
              <a:buNone/>
            </a:pPr>
            <a:r>
              <a:rPr lang="en-US" sz="1200" b="1" dirty="0">
                <a:solidFill>
                  <a:schemeClr val="lt1"/>
                </a:solidFill>
                <a:latin typeface="Montserrat"/>
                <a:ea typeface="Montserrat"/>
                <a:cs typeface="Montserrat"/>
              </a:rPr>
              <a:t>Content Rating: </a:t>
            </a:r>
            <a:r>
              <a:rPr lang="en-US" sz="1200" dirty="0">
                <a:solidFill>
                  <a:schemeClr val="lt1"/>
                </a:solidFill>
                <a:latin typeface="Montserrat"/>
                <a:ea typeface="Montserrat"/>
                <a:cs typeface="Montserrat"/>
              </a:rPr>
              <a:t>This column specifies the intended audience of the app such as teens, mature 21+, or everyone.</a:t>
            </a:r>
          </a:p>
          <a:p>
            <a:pPr marL="114300" indent="0">
              <a:buNone/>
            </a:pPr>
            <a:r>
              <a:rPr lang="en-US" sz="1200" b="1" dirty="0">
                <a:solidFill>
                  <a:schemeClr val="lt1"/>
                </a:solidFill>
                <a:latin typeface="Montserrat"/>
                <a:ea typeface="Montserrat"/>
                <a:cs typeface="Montserrat"/>
              </a:rPr>
              <a:t>Genres: </a:t>
            </a:r>
            <a:r>
              <a:rPr lang="en-US" sz="1200" dirty="0">
                <a:solidFill>
                  <a:schemeClr val="lt1"/>
                </a:solidFill>
                <a:latin typeface="Montserrat"/>
                <a:ea typeface="Montserrat"/>
                <a:cs typeface="Montserrat"/>
              </a:rPr>
              <a:t>The sub-category for each app. Example: for the Education category, this could be Education: Pretend Play, for example.</a:t>
            </a:r>
          </a:p>
          <a:p>
            <a:pPr marL="114300" indent="0">
              <a:buNone/>
            </a:pPr>
            <a:r>
              <a:rPr lang="en-US" sz="1200" b="1" dirty="0">
                <a:solidFill>
                  <a:schemeClr val="lt1"/>
                </a:solidFill>
                <a:latin typeface="Montserrat"/>
                <a:ea typeface="Montserrat"/>
                <a:cs typeface="Montserrat"/>
              </a:rPr>
              <a:t>Last Updated:</a:t>
            </a:r>
            <a:r>
              <a:rPr lang="en-US" sz="1200" dirty="0">
                <a:solidFill>
                  <a:schemeClr val="lt1"/>
                </a:solidFill>
                <a:latin typeface="Montserrat"/>
                <a:ea typeface="Montserrat"/>
                <a:cs typeface="Montserrat"/>
              </a:rPr>
              <a:t> Release date of the most recent update for the app.</a:t>
            </a:r>
          </a:p>
          <a:p>
            <a:pPr marL="114300" indent="0">
              <a:buNone/>
            </a:pPr>
            <a:r>
              <a:rPr lang="en-US" sz="1200" b="1" dirty="0">
                <a:solidFill>
                  <a:schemeClr val="lt1"/>
                </a:solidFill>
                <a:latin typeface="Montserrat"/>
                <a:ea typeface="Montserrat"/>
                <a:cs typeface="Montserrat"/>
              </a:rPr>
              <a:t>Current Ver: </a:t>
            </a:r>
            <a:r>
              <a:rPr lang="en-US" sz="1200" dirty="0">
                <a:solidFill>
                  <a:schemeClr val="lt1"/>
                </a:solidFill>
                <a:latin typeface="Montserrat"/>
                <a:ea typeface="Montserrat"/>
                <a:cs typeface="Montserrat"/>
              </a:rPr>
              <a:t>The app's current version.</a:t>
            </a:r>
          </a:p>
          <a:p>
            <a:pPr marL="114300" indent="0">
              <a:buNone/>
            </a:pPr>
            <a:r>
              <a:rPr lang="en-US" sz="1200" b="1" dirty="0">
                <a:solidFill>
                  <a:schemeClr val="lt1"/>
                </a:solidFill>
                <a:latin typeface="Montserrat"/>
                <a:ea typeface="Montserrat"/>
                <a:cs typeface="Montserrat"/>
              </a:rPr>
              <a:t>Android Ver:</a:t>
            </a:r>
            <a:r>
              <a:rPr lang="en-US" sz="1200" dirty="0">
                <a:solidFill>
                  <a:schemeClr val="lt1"/>
                </a:solidFill>
                <a:latin typeface="Montserrat"/>
                <a:ea typeface="Montserrat"/>
                <a:cs typeface="Montserrat"/>
              </a:rPr>
              <a:t> The oldest version of Android OS supported by the app.</a:t>
            </a:r>
          </a:p>
          <a:p>
            <a:pPr marL="114300" indent="0">
              <a:buNone/>
            </a:pPr>
            <a:endParaRPr lang="en-US" sz="1200" dirty="0">
              <a:solidFill>
                <a:schemeClr val="lt1"/>
              </a:solidFill>
              <a:latin typeface="Montserrat"/>
              <a:ea typeface="Montserrat"/>
              <a:cs typeface="Montserrat"/>
            </a:endParaRPr>
          </a:p>
          <a:p>
            <a:pPr marL="114300" indent="0">
              <a:buNone/>
            </a:pPr>
            <a:endParaRPr lang="en-US" sz="1600" b="1" dirty="0" smtClean="0">
              <a:solidFill>
                <a:schemeClr val="lt1"/>
              </a:solidFill>
              <a:latin typeface="Montserrat"/>
              <a:ea typeface="Montserrat"/>
              <a:cs typeface="Montserrat"/>
            </a:endParaRPr>
          </a:p>
        </p:txBody>
      </p:sp>
      <p:sp>
        <p:nvSpPr>
          <p:cNvPr id="2" name="Title 1"/>
          <p:cNvSpPr>
            <a:spLocks noGrp="1"/>
          </p:cNvSpPr>
          <p:nvPr>
            <p:ph type="title" idx="4294967295"/>
          </p:nvPr>
        </p:nvSpPr>
        <p:spPr>
          <a:xfrm>
            <a:off x="0" y="82550"/>
            <a:ext cx="8521700" cy="573088"/>
          </a:xfrm>
          <a:prstGeom prst="rect">
            <a:avLst/>
          </a:prstGeom>
        </p:spPr>
        <p:txBody>
          <a:bodyPr/>
          <a:lstStyle/>
          <a:p>
            <a:r>
              <a:rPr lang="en-US" b="1" dirty="0" smtClean="0"/>
              <a:t>Dataset</a:t>
            </a:r>
            <a:r>
              <a:rPr lang="en-US" dirty="0" smtClean="0"/>
              <a:t> </a:t>
            </a:r>
            <a:r>
              <a:rPr lang="en-US" b="1" dirty="0"/>
              <a:t>Description</a:t>
            </a:r>
          </a:p>
        </p:txBody>
      </p:sp>
      <p:sp>
        <p:nvSpPr>
          <p:cNvPr id="8" name="Rectangle 7"/>
          <p:cNvSpPr/>
          <p:nvPr/>
        </p:nvSpPr>
        <p:spPr>
          <a:xfrm>
            <a:off x="104775" y="655638"/>
            <a:ext cx="8858250" cy="763587"/>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04775" y="1485900"/>
            <a:ext cx="8858250" cy="365760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30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2315"/>
            <a:ext cx="8572500" cy="553998"/>
          </a:xfrm>
          <a:prstGeom prst="rect">
            <a:avLst/>
          </a:prstGeom>
        </p:spPr>
        <p:txBody>
          <a:bodyPr wrap="square">
            <a:spAutoFit/>
          </a:bodyPr>
          <a:lstStyle/>
          <a:p>
            <a:r>
              <a:rPr lang="en-US" sz="1600" b="1" dirty="0">
                <a:solidFill>
                  <a:srgbClr val="134F5C"/>
                </a:solidFill>
                <a:latin typeface="Montserrat"/>
                <a:ea typeface="Montserrat"/>
                <a:cs typeface="Montserrat"/>
              </a:rPr>
              <a:t>B. Review </a:t>
            </a:r>
            <a:r>
              <a:rPr lang="en-US" sz="1600" b="1" dirty="0" smtClean="0">
                <a:solidFill>
                  <a:srgbClr val="134F5C"/>
                </a:solidFill>
                <a:latin typeface="Montserrat"/>
                <a:ea typeface="Montserrat"/>
                <a:cs typeface="Montserrat"/>
              </a:rPr>
              <a:t>Dataset - </a:t>
            </a:r>
            <a:r>
              <a:rPr lang="en-US" dirty="0">
                <a:solidFill>
                  <a:schemeClr val="lt1"/>
                </a:solidFill>
                <a:latin typeface="Montserrat"/>
                <a:ea typeface="Montserrat"/>
                <a:cs typeface="Montserrat"/>
              </a:rPr>
              <a:t>This dataset contains the result of the sentiment analysis. It has 64,295 rows of data with the following additional attributes</a:t>
            </a:r>
            <a:r>
              <a:rPr lang="en-US" dirty="0" smtClean="0">
                <a:solidFill>
                  <a:schemeClr val="lt1"/>
                </a:solidFill>
                <a:latin typeface="Montserrat"/>
                <a:ea typeface="Montserrat"/>
                <a:cs typeface="Montserrat"/>
              </a:rPr>
              <a:t>: </a:t>
            </a:r>
            <a:endParaRPr lang="en-US" dirty="0">
              <a:solidFill>
                <a:schemeClr val="lt1"/>
              </a:solidFill>
              <a:latin typeface="Montserrat"/>
              <a:ea typeface="Montserrat"/>
              <a:cs typeface="Montserrat"/>
            </a:endParaRPr>
          </a:p>
        </p:txBody>
      </p:sp>
      <p:sp>
        <p:nvSpPr>
          <p:cNvPr id="9" name="Rectangle 8"/>
          <p:cNvSpPr/>
          <p:nvPr/>
        </p:nvSpPr>
        <p:spPr>
          <a:xfrm>
            <a:off x="0" y="1456998"/>
            <a:ext cx="8572500" cy="3231654"/>
          </a:xfrm>
          <a:prstGeom prst="rect">
            <a:avLst/>
          </a:prstGeom>
        </p:spPr>
        <p:txBody>
          <a:bodyPr wrap="square">
            <a:spAutoFit/>
          </a:bodyPr>
          <a:lstStyle/>
          <a:p>
            <a:r>
              <a:rPr lang="en-US" sz="1200" b="1" dirty="0">
                <a:solidFill>
                  <a:schemeClr val="lt1"/>
                </a:solidFill>
                <a:latin typeface="Montserrat"/>
                <a:ea typeface="Montserrat"/>
                <a:cs typeface="Montserrat"/>
              </a:rPr>
              <a:t>App: </a:t>
            </a:r>
            <a:r>
              <a:rPr lang="en-US" sz="1200" dirty="0">
                <a:solidFill>
                  <a:schemeClr val="lt1"/>
                </a:solidFill>
                <a:latin typeface="Montserrat"/>
                <a:ea typeface="Montserrat"/>
                <a:cs typeface="Montserrat"/>
              </a:rPr>
              <a:t>Name of the applications.</a:t>
            </a:r>
          </a:p>
          <a:p>
            <a:endParaRPr lang="en-US" sz="1200" dirty="0">
              <a:solidFill>
                <a:schemeClr val="lt1"/>
              </a:solidFill>
              <a:latin typeface="Montserrat"/>
              <a:ea typeface="Montserrat"/>
              <a:cs typeface="Montserrat"/>
            </a:endParaRPr>
          </a:p>
          <a:p>
            <a:r>
              <a:rPr lang="en-US" sz="1200" b="1" dirty="0" smtClean="0">
                <a:solidFill>
                  <a:schemeClr val="lt1"/>
                </a:solidFill>
                <a:latin typeface="Montserrat"/>
                <a:ea typeface="Montserrat"/>
                <a:cs typeface="Montserrat"/>
              </a:rPr>
              <a:t>Translated Review</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Either the original review in English, or a translated version if the </a:t>
            </a:r>
            <a:r>
              <a:rPr lang="en-US" sz="1200" dirty="0" err="1">
                <a:solidFill>
                  <a:schemeClr val="lt1"/>
                </a:solidFill>
                <a:latin typeface="Montserrat"/>
                <a:ea typeface="Montserrat"/>
                <a:cs typeface="Montserrat"/>
              </a:rPr>
              <a:t>orignal</a:t>
            </a:r>
            <a:r>
              <a:rPr lang="en-US" sz="1200" dirty="0">
                <a:solidFill>
                  <a:schemeClr val="lt1"/>
                </a:solidFill>
                <a:latin typeface="Montserrat"/>
                <a:ea typeface="Montserrat"/>
                <a:cs typeface="Montserrat"/>
              </a:rPr>
              <a:t> review is in another language.</a:t>
            </a:r>
          </a:p>
          <a:p>
            <a:endParaRPr lang="en-US" sz="1200" b="1" dirty="0">
              <a:solidFill>
                <a:schemeClr val="lt1"/>
              </a:solidFill>
              <a:latin typeface="Montserrat"/>
              <a:ea typeface="Montserrat"/>
              <a:cs typeface="Montserrat"/>
            </a:endParaRPr>
          </a:p>
          <a:p>
            <a:r>
              <a:rPr lang="en-US" sz="1200" b="1" dirty="0" smtClean="0">
                <a:solidFill>
                  <a:schemeClr val="lt1"/>
                </a:solidFill>
                <a:latin typeface="Montserrat"/>
                <a:ea typeface="Montserrat"/>
                <a:cs typeface="Montserrat"/>
              </a:rPr>
              <a:t>Moreover</a:t>
            </a:r>
            <a:r>
              <a:rPr lang="en-US" sz="1200" b="1" dirty="0">
                <a:solidFill>
                  <a:schemeClr val="lt1"/>
                </a:solidFill>
                <a:latin typeface="Montserrat"/>
                <a:ea typeface="Montserrat"/>
                <a:cs typeface="Montserrat"/>
              </a:rPr>
              <a:t>, the text in each review was pre-processed and attributed with three new features:</a:t>
            </a:r>
          </a:p>
          <a:p>
            <a:endParaRPr lang="en-US" sz="1200" b="1" dirty="0">
              <a:solidFill>
                <a:schemeClr val="lt1"/>
              </a:solidFill>
              <a:latin typeface="Montserrat"/>
              <a:ea typeface="Montserrat"/>
              <a:cs typeface="Montserrat"/>
            </a:endParaRPr>
          </a:p>
          <a:p>
            <a:r>
              <a:rPr lang="en-US" sz="1200" b="1" dirty="0">
                <a:solidFill>
                  <a:schemeClr val="lt1"/>
                </a:solidFill>
                <a:latin typeface="Montserrat"/>
                <a:ea typeface="Montserrat"/>
                <a:cs typeface="Montserrat"/>
              </a:rPr>
              <a:t>Sentiment: </a:t>
            </a:r>
            <a:r>
              <a:rPr lang="en-US" sz="1200" dirty="0">
                <a:solidFill>
                  <a:schemeClr val="lt1"/>
                </a:solidFill>
                <a:latin typeface="Montserrat"/>
                <a:ea typeface="Montserrat"/>
                <a:cs typeface="Montserrat"/>
              </a:rPr>
              <a:t>The result of the sentiment analysis conducted on a review dataset. The value is either Positive, Neutral, or Negative. In this, the text in each review has been pre-processed and attributed with three new features.</a:t>
            </a:r>
          </a:p>
          <a:p>
            <a:endParaRPr lang="en-US" sz="1200" b="1" dirty="0">
              <a:solidFill>
                <a:schemeClr val="lt1"/>
              </a:solidFill>
              <a:latin typeface="Montserrat"/>
              <a:ea typeface="Montserrat"/>
              <a:cs typeface="Montserrat"/>
            </a:endParaRPr>
          </a:p>
          <a:p>
            <a:r>
              <a:rPr lang="en-US" sz="1200" b="1" dirty="0" smtClean="0">
                <a:solidFill>
                  <a:schemeClr val="lt1"/>
                </a:solidFill>
                <a:latin typeface="Montserrat"/>
                <a:ea typeface="Montserrat"/>
                <a:cs typeface="Montserrat"/>
              </a:rPr>
              <a:t>Sentiment Polarity</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Sentiment polarity is a value indicating the positivity or negativity of the sentiment. It ranges from -1 (most negative) to 1 (most positive).</a:t>
            </a:r>
          </a:p>
          <a:p>
            <a:endParaRPr lang="en-US" sz="1200" dirty="0">
              <a:solidFill>
                <a:schemeClr val="lt1"/>
              </a:solidFill>
              <a:latin typeface="Montserrat"/>
              <a:ea typeface="Montserrat"/>
              <a:cs typeface="Montserrat"/>
            </a:endParaRPr>
          </a:p>
          <a:p>
            <a:r>
              <a:rPr lang="en-US" sz="1200" b="1" dirty="0" smtClean="0">
                <a:solidFill>
                  <a:schemeClr val="lt1"/>
                </a:solidFill>
                <a:latin typeface="Montserrat"/>
                <a:ea typeface="Montserrat"/>
                <a:cs typeface="Montserrat"/>
              </a:rPr>
              <a:t>Sentiment Subjectivity</a:t>
            </a:r>
            <a:r>
              <a:rPr lang="en-US" sz="1200" b="1" dirty="0">
                <a:solidFill>
                  <a:schemeClr val="lt1"/>
                </a:solidFill>
                <a:latin typeface="Montserrat"/>
                <a:ea typeface="Montserrat"/>
                <a:cs typeface="Montserrat"/>
              </a:rPr>
              <a:t>: </a:t>
            </a:r>
            <a:r>
              <a:rPr lang="en-US" sz="1200" dirty="0">
                <a:solidFill>
                  <a:schemeClr val="lt1"/>
                </a:solidFill>
                <a:latin typeface="Montserrat"/>
                <a:ea typeface="Montserrat"/>
                <a:cs typeface="Montserrat"/>
              </a:rPr>
              <a:t>Sentiment Subjectivity is a value ranging from 0 to 1, which indicates the subjectivity of the review. Here, lower values indicate the review which is based on factual information, and higher values indicate the review that is based on personal opinions, public opinions or judgements.</a:t>
            </a:r>
          </a:p>
        </p:txBody>
      </p:sp>
      <p:sp>
        <p:nvSpPr>
          <p:cNvPr id="10" name="Rectangle 9"/>
          <p:cNvSpPr/>
          <p:nvPr/>
        </p:nvSpPr>
        <p:spPr>
          <a:xfrm>
            <a:off x="0" y="496565"/>
            <a:ext cx="8677275" cy="885498"/>
          </a:xfrm>
          <a:prstGeom prst="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396350"/>
            <a:ext cx="8677275" cy="3292301"/>
          </a:xfrm>
          <a:prstGeom prst="rect">
            <a:avLst/>
          </a:prstGeom>
          <a:noFill/>
          <a:ln>
            <a:solidFill>
              <a:schemeClr val="accent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955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90" y="0"/>
            <a:ext cx="7962472" cy="585627"/>
          </a:xfrm>
        </p:spPr>
        <p:txBody>
          <a:bodyPr/>
          <a:lstStyle/>
          <a:p>
            <a:r>
              <a:rPr lang="en-US" b="1" dirty="0"/>
              <a:t>Data </a:t>
            </a:r>
            <a:r>
              <a:rPr lang="en-US" b="1" dirty="0" smtClean="0"/>
              <a:t>Exploration</a:t>
            </a:r>
            <a:endParaRPr lang="en-US" dirty="0"/>
          </a:p>
        </p:txBody>
      </p:sp>
      <p:sp>
        <p:nvSpPr>
          <p:cNvPr id="3" name="Text Placeholder 2"/>
          <p:cNvSpPr>
            <a:spLocks noGrp="1"/>
          </p:cNvSpPr>
          <p:nvPr>
            <p:ph type="body" idx="1"/>
          </p:nvPr>
        </p:nvSpPr>
        <p:spPr>
          <a:xfrm>
            <a:off x="0" y="790575"/>
            <a:ext cx="4467225" cy="4254036"/>
          </a:xfrm>
        </p:spPr>
        <p:txBody>
          <a:bodyPr/>
          <a:lstStyle/>
          <a:p>
            <a:pPr marL="114300" indent="0">
              <a:buNone/>
            </a:pPr>
            <a:r>
              <a:rPr lang="en-US" sz="1400" b="1" dirty="0">
                <a:solidFill>
                  <a:srgbClr val="134F5C"/>
                </a:solidFill>
                <a:latin typeface="Montserrat"/>
                <a:ea typeface="Montserrat"/>
                <a:cs typeface="Montserrat"/>
              </a:rPr>
              <a:t>Data </a:t>
            </a:r>
            <a:r>
              <a:rPr lang="en-US" sz="1400" b="1" dirty="0" smtClean="0">
                <a:solidFill>
                  <a:srgbClr val="134F5C"/>
                </a:solidFill>
                <a:latin typeface="Montserrat"/>
                <a:ea typeface="Montserrat"/>
                <a:cs typeface="Montserrat"/>
              </a:rPr>
              <a:t>Preparation :</a:t>
            </a:r>
            <a:r>
              <a:rPr lang="en-US" sz="1400" dirty="0">
                <a:solidFill>
                  <a:schemeClr val="lt1"/>
                </a:solidFill>
                <a:latin typeface="Montserrat"/>
                <a:ea typeface="Montserrat"/>
                <a:cs typeface="Montserrat"/>
              </a:rPr>
              <a:t>Data preparation is the process of cleaning and transforming raw data prior to processing and analysis. It is an important step prior to processing and often involves reformatting data, making corrections to data and the combining of data sets to enrich data.</a:t>
            </a:r>
          </a:p>
          <a:p>
            <a:endParaRPr lang="en-US" sz="1600" dirty="0">
              <a:solidFill>
                <a:schemeClr val="tx1">
                  <a:lumMod val="75000"/>
                </a:schemeClr>
              </a:solidFill>
            </a:endParaRPr>
          </a:p>
          <a:p>
            <a:pPr marL="114300" indent="0">
              <a:buNone/>
            </a:pPr>
            <a:r>
              <a:rPr lang="en-US" sz="1600" b="1" dirty="0">
                <a:solidFill>
                  <a:srgbClr val="134F5C"/>
                </a:solidFill>
                <a:latin typeface="Montserrat"/>
                <a:ea typeface="Montserrat"/>
                <a:cs typeface="Montserrat"/>
              </a:rPr>
              <a:t>Gathering </a:t>
            </a:r>
            <a:r>
              <a:rPr lang="en-US" sz="1600" b="1" dirty="0" smtClean="0">
                <a:solidFill>
                  <a:srgbClr val="134F5C"/>
                </a:solidFill>
                <a:latin typeface="Montserrat"/>
                <a:ea typeface="Montserrat"/>
                <a:cs typeface="Montserrat"/>
              </a:rPr>
              <a:t>data : </a:t>
            </a:r>
            <a:r>
              <a:rPr lang="en-US" sz="1600" dirty="0">
                <a:solidFill>
                  <a:schemeClr val="lt1"/>
                </a:solidFill>
                <a:latin typeface="Montserrat"/>
                <a:ea typeface="Montserrat"/>
                <a:cs typeface="Montserrat"/>
              </a:rPr>
              <a:t>This step is about getting to know the data and understanding what has to be done before the data becomes useful in a particular context. This can be done by reading the CSV file and doing initial statistical analysis.</a:t>
            </a:r>
          </a:p>
          <a:p>
            <a:pPr marL="114300" indent="0">
              <a:buNone/>
            </a:pPr>
            <a:endParaRPr lang="en-US" sz="1600" b="1" dirty="0">
              <a:solidFill>
                <a:srgbClr val="134F5C"/>
              </a:solidFill>
              <a:latin typeface="Montserrat"/>
              <a:ea typeface="Montserrat"/>
              <a:cs typeface="Montserrat"/>
            </a:endParaRPr>
          </a:p>
          <a:p>
            <a:pPr marL="114300" indent="0">
              <a:buNone/>
            </a:pPr>
            <a:endParaRPr lang="en-US" sz="1600" b="1" dirty="0">
              <a:solidFill>
                <a:srgbClr val="134F5C"/>
              </a:solidFill>
              <a:latin typeface="Montserrat"/>
              <a:ea typeface="Montserrat"/>
              <a:cs typeface="Montserrat"/>
            </a:endParaRPr>
          </a:p>
          <a:p>
            <a:endParaRPr lang="en-US" sz="1600" b="1" dirty="0">
              <a:solidFill>
                <a:srgbClr val="134F5C"/>
              </a:solidFill>
              <a:latin typeface="Montserrat"/>
              <a:ea typeface="Montserrat"/>
              <a:cs typeface="Montserrat"/>
            </a:endParaRPr>
          </a:p>
          <a:p>
            <a:endParaRPr lang="en-US" dirty="0">
              <a:solidFill>
                <a:schemeClr val="tx1">
                  <a:lumMod val="75000"/>
                </a:schemeClr>
              </a:solidFill>
            </a:endParaRPr>
          </a:p>
          <a:p>
            <a:pPr marL="114300" indent="0">
              <a:buNone/>
            </a:pPr>
            <a:r>
              <a:rPr lang="en-US" b="1" dirty="0" smtClean="0">
                <a:solidFill>
                  <a:schemeClr val="tx1">
                    <a:lumMod val="75000"/>
                  </a:schemeClr>
                </a:solidFill>
              </a:rPr>
              <a:t>      </a:t>
            </a:r>
            <a:endParaRPr lang="en-US" sz="1400" b="1" dirty="0">
              <a:solidFill>
                <a:srgbClr val="134F5C"/>
              </a:solidFill>
              <a:latin typeface="Montserrat"/>
              <a:ea typeface="Montserrat"/>
              <a:cs typeface="Montserra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925" y="915684"/>
            <a:ext cx="4505325" cy="3714750"/>
          </a:xfrm>
          <a:prstGeom prst="rect">
            <a:avLst/>
          </a:prstGeom>
        </p:spPr>
      </p:pic>
    </p:spTree>
    <p:extLst>
      <p:ext uri="{BB962C8B-B14F-4D97-AF65-F5344CB8AC3E}">
        <p14:creationId xmlns:p14="http://schemas.microsoft.com/office/powerpoint/2010/main" val="3769025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249" y="95250"/>
            <a:ext cx="8191501" cy="1095375"/>
          </a:xfrm>
        </p:spPr>
        <p:txBody>
          <a:bodyPr/>
          <a:lstStyle/>
          <a:p>
            <a:r>
              <a:rPr lang="en-US" sz="1600" b="1" dirty="0">
                <a:solidFill>
                  <a:srgbClr val="134F5C"/>
                </a:solidFill>
                <a:latin typeface="Montserrat"/>
                <a:ea typeface="Montserrat"/>
                <a:cs typeface="Montserrat"/>
              </a:rPr>
              <a:t>Dataset </a:t>
            </a:r>
            <a:r>
              <a:rPr lang="en-US" sz="1600" b="1" dirty="0" smtClean="0">
                <a:solidFill>
                  <a:srgbClr val="134F5C"/>
                </a:solidFill>
                <a:latin typeface="Montserrat"/>
                <a:ea typeface="Montserrat"/>
                <a:cs typeface="Montserrat"/>
              </a:rPr>
              <a:t>Exploration</a:t>
            </a:r>
            <a:r>
              <a:rPr lang="en-US" sz="1400" b="1" dirty="0" smtClean="0">
                <a:solidFill>
                  <a:srgbClr val="134F5C"/>
                </a:solidFill>
                <a:latin typeface="Montserrat"/>
                <a:ea typeface="Montserrat"/>
                <a:cs typeface="Montserrat"/>
              </a:rPr>
              <a:t>:  </a:t>
            </a:r>
            <a:r>
              <a:rPr lang="en-US" sz="1400" dirty="0">
                <a:solidFill>
                  <a:schemeClr val="lt1"/>
                </a:solidFill>
                <a:latin typeface="Montserrat"/>
                <a:ea typeface="Montserrat"/>
                <a:cs typeface="Montserrat"/>
              </a:rPr>
              <a:t>We have exploring the Data Frame by using Head and Tail method</a:t>
            </a:r>
            <a:r>
              <a:rPr lang="en-US" sz="1400" dirty="0" smtClean="0">
                <a:solidFill>
                  <a:schemeClr val="lt1"/>
                </a:solidFill>
                <a:latin typeface="Montserrat"/>
                <a:ea typeface="Montserrat"/>
                <a:cs typeface="Montserrat"/>
              </a:rPr>
              <a:t>.</a:t>
            </a:r>
            <a:br>
              <a:rPr lang="en-US" sz="1400" dirty="0" smtClean="0">
                <a:solidFill>
                  <a:schemeClr val="lt1"/>
                </a:solidFill>
                <a:latin typeface="Montserrat"/>
                <a:ea typeface="Montserrat"/>
                <a:cs typeface="Montserrat"/>
              </a:rPr>
            </a:br>
            <a:r>
              <a:rPr lang="en-US" sz="1400" dirty="0">
                <a:solidFill>
                  <a:schemeClr val="lt1"/>
                </a:solidFill>
                <a:latin typeface="Montserrat"/>
                <a:ea typeface="Montserrat"/>
                <a:cs typeface="Montserrat"/>
              </a:rPr>
              <a:t/>
            </a:r>
            <a:br>
              <a:rPr lang="en-US" sz="1400" dirty="0">
                <a:solidFill>
                  <a:schemeClr val="lt1"/>
                </a:solidFill>
                <a:latin typeface="Montserrat"/>
                <a:ea typeface="Montserrat"/>
                <a:cs typeface="Montserrat"/>
              </a:rPr>
            </a:br>
            <a:r>
              <a:rPr lang="en-US" sz="1400" dirty="0" smtClean="0">
                <a:solidFill>
                  <a:schemeClr val="lt1"/>
                </a:solidFill>
                <a:latin typeface="Montserrat"/>
                <a:ea typeface="Montserrat"/>
                <a:cs typeface="Montserrat"/>
              </a:rPr>
              <a:t/>
            </a:r>
            <a:br>
              <a:rPr lang="en-US" sz="1400" dirty="0" smtClean="0">
                <a:solidFill>
                  <a:schemeClr val="lt1"/>
                </a:solidFill>
                <a:latin typeface="Montserrat"/>
                <a:ea typeface="Montserrat"/>
                <a:cs typeface="Montserrat"/>
              </a:rPr>
            </a:br>
            <a:r>
              <a:rPr lang="en-US" sz="1400" dirty="0">
                <a:solidFill>
                  <a:schemeClr val="lt1"/>
                </a:solidFill>
                <a:latin typeface="Montserrat"/>
                <a:ea typeface="Montserrat"/>
                <a:cs typeface="Montserrat"/>
              </a:rPr>
              <a:t/>
            </a:r>
            <a:br>
              <a:rPr lang="en-US" sz="1400" dirty="0">
                <a:solidFill>
                  <a:schemeClr val="lt1"/>
                </a:solidFill>
                <a:latin typeface="Montserrat"/>
                <a:ea typeface="Montserrat"/>
                <a:cs typeface="Montserrat"/>
              </a:rPr>
            </a:br>
            <a:r>
              <a:rPr lang="en-US" sz="1400" dirty="0" smtClean="0">
                <a:solidFill>
                  <a:schemeClr val="lt1"/>
                </a:solidFill>
                <a:latin typeface="Montserrat"/>
                <a:ea typeface="Montserrat"/>
                <a:cs typeface="Montserrat"/>
              </a:rPr>
              <a:t/>
            </a:r>
            <a:br>
              <a:rPr lang="en-US" sz="1400" dirty="0" smtClean="0">
                <a:solidFill>
                  <a:schemeClr val="lt1"/>
                </a:solidFill>
                <a:latin typeface="Montserrat"/>
                <a:ea typeface="Montserrat"/>
                <a:cs typeface="Montserrat"/>
              </a:rPr>
            </a:br>
            <a:endParaRPr lang="en-US" sz="1400" dirty="0">
              <a:solidFill>
                <a:schemeClr val="lt1"/>
              </a:solidFill>
              <a:latin typeface="Montserrat"/>
              <a:ea typeface="Montserrat"/>
              <a:cs typeface="Montserrat"/>
            </a:endParaRPr>
          </a:p>
        </p:txBody>
      </p:sp>
      <p:sp>
        <p:nvSpPr>
          <p:cNvPr id="6" name="Text Placeholder 5"/>
          <p:cNvSpPr>
            <a:spLocks noGrp="1"/>
          </p:cNvSpPr>
          <p:nvPr>
            <p:ph type="body" idx="1"/>
          </p:nvPr>
        </p:nvSpPr>
        <p:spPr>
          <a:xfrm>
            <a:off x="95250" y="533401"/>
            <a:ext cx="8972550" cy="4610100"/>
          </a:xfrm>
        </p:spPr>
        <p:txBody>
          <a:bodyPr/>
          <a:lstStyle/>
          <a:p>
            <a:pPr marL="139700" indent="0">
              <a:buClr>
                <a:schemeClr val="tx1"/>
              </a:buClr>
              <a:buNone/>
            </a:pPr>
            <a:endParaRPr lang="en-US" b="1" dirty="0" smtClean="0">
              <a:solidFill>
                <a:schemeClr val="lt1"/>
              </a:solidFill>
              <a:latin typeface="Montserrat"/>
              <a:ea typeface="Montserrat"/>
              <a:cs typeface="Montserrat"/>
            </a:endParaRPr>
          </a:p>
          <a:p>
            <a:pPr marL="139700" indent="0">
              <a:buClr>
                <a:schemeClr val="tx1"/>
              </a:buClr>
              <a:buNone/>
            </a:pPr>
            <a:r>
              <a:rPr lang="en-US" b="1" dirty="0" smtClean="0">
                <a:solidFill>
                  <a:schemeClr val="lt1"/>
                </a:solidFill>
                <a:latin typeface="Montserrat"/>
                <a:ea typeface="Montserrat"/>
                <a:cs typeface="Montserrat"/>
              </a:rPr>
              <a:t>Using Head we have taken out top 5 Rows from data Frame(df1).</a:t>
            </a:r>
          </a:p>
          <a:p>
            <a:pPr marL="139700" indent="0">
              <a:buClr>
                <a:schemeClr val="tx1"/>
              </a:buClr>
              <a:buNone/>
            </a:pPr>
            <a:endParaRPr lang="en-US" dirty="0">
              <a:solidFill>
                <a:schemeClr val="lt1"/>
              </a:solidFill>
              <a:latin typeface="Montserrat"/>
              <a:ea typeface="Montserrat"/>
              <a:cs typeface="Montserrat"/>
            </a:endParaRPr>
          </a:p>
          <a:p>
            <a:pPr marL="139700" indent="0">
              <a:buClr>
                <a:schemeClr val="tx1"/>
              </a:buClr>
              <a:buNone/>
            </a:pPr>
            <a:endParaRPr lang="en-US" dirty="0">
              <a:solidFill>
                <a:schemeClr val="lt1"/>
              </a:solidFill>
              <a:latin typeface="Montserrat"/>
              <a:ea typeface="Montserrat"/>
              <a:cs typeface="Montserrat"/>
            </a:endParaRPr>
          </a:p>
        </p:txBody>
      </p:sp>
      <p:pic>
        <p:nvPicPr>
          <p:cNvPr id="8" name="Picture 7"/>
          <p:cNvPicPr>
            <a:picLocks noChangeAspect="1"/>
          </p:cNvPicPr>
          <p:nvPr/>
        </p:nvPicPr>
        <p:blipFill>
          <a:blip r:embed="rId2"/>
          <a:stretch>
            <a:fillRect/>
          </a:stretch>
        </p:blipFill>
        <p:spPr>
          <a:xfrm>
            <a:off x="95248" y="1371600"/>
            <a:ext cx="8858251" cy="2714624"/>
          </a:xfrm>
          <a:prstGeom prst="rect">
            <a:avLst/>
          </a:prstGeom>
        </p:spPr>
      </p:pic>
      <p:sp>
        <p:nvSpPr>
          <p:cNvPr id="9" name="Rectangle 8"/>
          <p:cNvSpPr/>
          <p:nvPr/>
        </p:nvSpPr>
        <p:spPr>
          <a:xfrm>
            <a:off x="95249" y="1343025"/>
            <a:ext cx="8867776" cy="2724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057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4751</TotalTime>
  <Words>2177</Words>
  <Application>Microsoft Office PowerPoint</Application>
  <PresentationFormat>On-screen Show (16:9)</PresentationFormat>
  <Paragraphs>357</Paragraphs>
  <Slides>42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Microsoft YaHei</vt:lpstr>
      <vt:lpstr>Arial</vt:lpstr>
      <vt:lpstr>Roboto</vt:lpstr>
      <vt:lpstr>Wingdings</vt:lpstr>
      <vt:lpstr>Montserrat</vt:lpstr>
      <vt:lpstr>Simple Light</vt:lpstr>
      <vt:lpstr>          Capstone Project - 1         Play Store App Review Analysis   Team Member                                                  Ganesh Kumar Akanksha Agarwal Rahul Mishra Shivam Singh  Dashrath Singh </vt:lpstr>
      <vt:lpstr>INDEX   </vt:lpstr>
      <vt:lpstr>Introduction </vt:lpstr>
      <vt:lpstr>Problem Comprehension</vt:lpstr>
      <vt:lpstr>PowerPoint Presentation</vt:lpstr>
      <vt:lpstr>Dataset Description</vt:lpstr>
      <vt:lpstr>PowerPoint Presentation</vt:lpstr>
      <vt:lpstr>Data Exploration</vt:lpstr>
      <vt:lpstr>Dataset Exploration:  We have exploring the Data Frame by using Head and Tail method.     </vt:lpstr>
      <vt:lpstr>Using Tail we have taken out last 5 Rows from data Frame(df1). </vt:lpstr>
      <vt:lpstr>We can see from the information, that only one column i.e 'rating', belongs to numerical data type while others are categorical or object data type.   Thus, one of our task will be to convert few more columns such as 'reviews', 'size', 'installs' and 'price' to numerical type so that we can perform statistical analysis on them to get some insights. </vt:lpstr>
      <vt:lpstr>Extracting Statistics: Finding the key statistical values to fill up the                                                       missing values.  Describing the numerical data of our first dataset. </vt:lpstr>
      <vt:lpstr>Data Cleaning : </vt:lpstr>
      <vt:lpstr>Steps which we have followed to make data Clean :</vt:lpstr>
      <vt:lpstr>Checking more information using defined function</vt:lpstr>
      <vt:lpstr>Finding nulls in 'content rating' column - </vt:lpstr>
      <vt:lpstr>Getting statistical values of numerical columns   </vt:lpstr>
      <vt:lpstr>     </vt:lpstr>
      <vt:lpstr>Exploratory And Visualization Analysis </vt:lpstr>
      <vt:lpstr>Exploring 'Categories' of Apps: </vt:lpstr>
      <vt:lpstr>Which top 3 category shares more number of apps? </vt:lpstr>
      <vt:lpstr>Which are the top 25 categories comprising maximum paid and free apps?</vt:lpstr>
      <vt:lpstr>Which are the top three most expensive categories of apps?</vt:lpstr>
      <vt:lpstr>Which categories of apps are less popular? </vt:lpstr>
      <vt:lpstr>PowerPoint Presentation</vt:lpstr>
      <vt:lpstr>Diving into its Genres: </vt:lpstr>
      <vt:lpstr>Top 25 Genres having maximum number of paid and free apps </vt:lpstr>
      <vt:lpstr>Study of KPIs through Multivariate plots: </vt:lpstr>
      <vt:lpstr>PowerPoint Presentation</vt:lpstr>
      <vt:lpstr>Description of Charts from first column starting from the charts:</vt:lpstr>
      <vt:lpstr>Similarly, we can analyze other graphs as well and can study the relationship between them. After studying the variation of each variable w.r.t others, let's know the correlation between them through heatmap.</vt:lpstr>
      <vt:lpstr>PowerPoint Presentation</vt:lpstr>
      <vt:lpstr>PowerPoint Presentation</vt:lpstr>
      <vt:lpstr>         From doughnut chart we can infer that among all apps:  80.94% of apps are for everyone. while.  11.07% of apps for Teens and7.99% for others         </vt:lpstr>
      <vt:lpstr>EDA on Review Dataset </vt:lpstr>
      <vt:lpstr>After looking at the rows it looks like all columns have NAN values except app name so it's better to drop all rows.</vt:lpstr>
      <vt:lpstr>Which type of sentiments users generally prefer to give? </vt:lpstr>
      <vt:lpstr>We have merged both data set for analyzing data in combined way to find the some more valuable result. </vt:lpstr>
      <vt:lpstr>Plotting sentiment polarity scores of user reviews for paid and free apps</vt:lpstr>
      <vt:lpstr>Which category of apps have got more number of reveiws with positive sentiments?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Play Store App Review Analysis Team – Data Avenger  Ganesh Kumar Akansha Agarwal Rahul Mishra Shivam Singh</dc:title>
  <dc:creator>shivam singh</dc:creator>
  <cp:lastModifiedBy>shivam singh</cp:lastModifiedBy>
  <cp:revision>138</cp:revision>
  <dcterms:modified xsi:type="dcterms:W3CDTF">2022-02-05T20:04:41Z</dcterms:modified>
</cp:coreProperties>
</file>